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90" r:id="rId3"/>
    <p:sldId id="289" r:id="rId4"/>
    <p:sldId id="263" r:id="rId5"/>
    <p:sldId id="262" r:id="rId6"/>
    <p:sldId id="261" r:id="rId7"/>
    <p:sldId id="271" r:id="rId8"/>
    <p:sldId id="280" r:id="rId9"/>
    <p:sldId id="267" r:id="rId10"/>
    <p:sldId id="293" r:id="rId11"/>
    <p:sldId id="270" r:id="rId12"/>
    <p:sldId id="268" r:id="rId13"/>
    <p:sldId id="284" r:id="rId14"/>
    <p:sldId id="279" r:id="rId15"/>
    <p:sldId id="292" r:id="rId16"/>
    <p:sldId id="298" r:id="rId17"/>
    <p:sldId id="299" r:id="rId18"/>
    <p:sldId id="300" r:id="rId19"/>
    <p:sldId id="301" r:id="rId20"/>
    <p:sldId id="304" r:id="rId21"/>
    <p:sldId id="305" r:id="rId22"/>
    <p:sldId id="303" r:id="rId23"/>
    <p:sldId id="306" r:id="rId24"/>
    <p:sldId id="291" r:id="rId25"/>
    <p:sldId id="257" r:id="rId26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0BC5"/>
    <a:srgbClr val="B839CD"/>
    <a:srgbClr val="633C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2" autoAdjust="0"/>
    <p:restoredTop sz="94737" autoAdjust="0"/>
  </p:normalViewPr>
  <p:slideViewPr>
    <p:cSldViewPr>
      <p:cViewPr>
        <p:scale>
          <a:sx n="125" d="100"/>
          <a:sy n="125" d="100"/>
        </p:scale>
        <p:origin x="-1434" y="1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853DD-E6A3-4A8E-A2D1-D835AD76D150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7EFE83-CF2A-44E2-AB16-18B56B210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172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7EFE83-CF2A-44E2-AB16-18B56B210E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599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18.12.2025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18.12.2025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18.12.2025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18.12.2025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18.12.2025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18.12.2025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18.12.2025</a:t>
            </a:fld>
            <a:endParaRPr lang="tr-TR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18.12.2025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18.12.2025</a:t>
            </a:fld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18.12.2025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18.12.2025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 Yer Tutucusu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720DD-5B6D-40BF-8493-A6B52D484E6B}" type="datetimeFigureOut">
              <a:rPr lang="tr-TR" smtClean="0"/>
              <a:t>18.12.2025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.png"/><Relationship Id="rId7" Type="http://schemas.openxmlformats.org/officeDocument/2006/relationships/image" Target="../media/image5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10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-4763"/>
            <a:ext cx="9153526" cy="6867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Metin kutusu 5"/>
          <p:cNvSpPr txBox="1"/>
          <p:nvPr/>
        </p:nvSpPr>
        <p:spPr>
          <a:xfrm>
            <a:off x="5110889" y="2204864"/>
            <a:ext cx="3488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Direction of Arrival Estimation </a:t>
            </a:r>
            <a:endParaRPr lang="tr-TR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by Sparse Arrays</a:t>
            </a:r>
            <a:endParaRPr lang="tr-TR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Metin kutusu 6"/>
          <p:cNvSpPr txBox="1"/>
          <p:nvPr/>
        </p:nvSpPr>
        <p:spPr>
          <a:xfrm>
            <a:off x="5678352" y="4175420"/>
            <a:ext cx="1253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Alp GÜRSOY</a:t>
            </a:r>
            <a:endParaRPr lang="en-US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Metin kutusu 7"/>
          <p:cNvSpPr txBox="1"/>
          <p:nvPr/>
        </p:nvSpPr>
        <p:spPr>
          <a:xfrm>
            <a:off x="5678352" y="4763019"/>
            <a:ext cx="2638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Advisor: </a:t>
            </a:r>
            <a:r>
              <a:rPr lang="tr-TR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Prof. </a:t>
            </a:r>
            <a:r>
              <a:rPr lang="tr-TR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Tolga </a:t>
            </a:r>
            <a:r>
              <a:rPr lang="tr-TR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ÇİLOĞLU</a:t>
            </a:r>
            <a:endParaRPr lang="en-US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Metin kutusu 8"/>
          <p:cNvSpPr txBox="1"/>
          <p:nvPr/>
        </p:nvSpPr>
        <p:spPr>
          <a:xfrm>
            <a:off x="5678352" y="5316496"/>
            <a:ext cx="18710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December </a:t>
            </a:r>
            <a:r>
              <a:rPr lang="tr-TR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19</a:t>
            </a:r>
            <a:r>
              <a:rPr lang="en-US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, 202</a:t>
            </a:r>
            <a:r>
              <a:rPr lang="tr-TR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5</a:t>
            </a:r>
            <a:endParaRPr lang="en-US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25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D\Alp\Master ODTÜ\Araştırma Görevlisi\EE213\EE590\Spatial Spectra 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431" y="1049564"/>
            <a:ext cx="6336001" cy="47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18"/>
          <p:cNvGrpSpPr>
            <a:grpSpLocks/>
          </p:cNvGrpSpPr>
          <p:nvPr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9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Date Placeholder 9"/>
          <p:cNvSpPr>
            <a:spLocks noGrp="1"/>
          </p:cNvSpPr>
          <p:nvPr>
            <p:ph type="dt" sz="half" idx="4294967295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  <p:sp>
        <p:nvSpPr>
          <p:cNvPr id="2" name="Metin kutusu 1"/>
          <p:cNvSpPr txBox="1"/>
          <p:nvPr/>
        </p:nvSpPr>
        <p:spPr>
          <a:xfrm>
            <a:off x="3107496" y="328096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DOA Estimation Methods</a:t>
            </a:r>
          </a:p>
        </p:txBody>
      </p:sp>
    </p:spTree>
    <p:extLst>
      <p:ext uri="{BB962C8B-B14F-4D97-AF65-F5344CB8AC3E}">
        <p14:creationId xmlns:p14="http://schemas.microsoft.com/office/powerpoint/2010/main" val="352562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8"/>
          <p:cNvGrpSpPr>
            <a:grpSpLocks/>
          </p:cNvGrpSpPr>
          <p:nvPr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9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Date Placeholder 9"/>
          <p:cNvSpPr>
            <a:spLocks noGrp="1"/>
          </p:cNvSpPr>
          <p:nvPr>
            <p:ph type="dt" sz="half" idx="4294967295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  <p:sp>
        <p:nvSpPr>
          <p:cNvPr id="2" name="Metin kutusu 1"/>
          <p:cNvSpPr txBox="1"/>
          <p:nvPr/>
        </p:nvSpPr>
        <p:spPr>
          <a:xfrm>
            <a:off x="3703077" y="328096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Sparse Arrays</a:t>
            </a:r>
          </a:p>
        </p:txBody>
      </p:sp>
      <p:sp>
        <p:nvSpPr>
          <p:cNvPr id="18" name="Metin kutusu 17"/>
          <p:cNvSpPr txBox="1"/>
          <p:nvPr/>
        </p:nvSpPr>
        <p:spPr>
          <a:xfrm>
            <a:off x="1043608" y="1124744"/>
            <a:ext cx="3003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Why Sparse Sensor Arrays?</a:t>
            </a:r>
          </a:p>
        </p:txBody>
      </p:sp>
      <p:sp>
        <p:nvSpPr>
          <p:cNvPr id="3" name="Oval 2"/>
          <p:cNvSpPr/>
          <p:nvPr/>
        </p:nvSpPr>
        <p:spPr>
          <a:xfrm>
            <a:off x="1763687" y="2287364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195735" y="2287364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627783" y="2287364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059831" y="2287364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491879" y="2287364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763687" y="2735381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195735" y="2735381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627783" y="2735381"/>
            <a:ext cx="144016" cy="1440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059831" y="2735381"/>
            <a:ext cx="144016" cy="1440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491879" y="2735381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829722" y="2735381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261770" y="2735381"/>
            <a:ext cx="144016" cy="1440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961089" y="2735381"/>
            <a:ext cx="144016" cy="1440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393137" y="2735381"/>
            <a:ext cx="144016" cy="1440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724127" y="2735381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763687" y="3799645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195735" y="3799645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627783" y="3799645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059831" y="3799645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491879" y="3799645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965626" y="3799265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397674" y="3799265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829722" y="3799265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261770" y="3799265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5693818" y="3799265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763687" y="4244319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195735" y="4244319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2627783" y="4244319"/>
            <a:ext cx="144016" cy="1440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059831" y="4244319"/>
            <a:ext cx="144016" cy="1440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491879" y="4244319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829722" y="4244319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261770" y="4244319"/>
            <a:ext cx="144016" cy="1440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961089" y="4244319"/>
            <a:ext cx="144016" cy="1440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393137" y="4244319"/>
            <a:ext cx="144016" cy="1440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5724127" y="4244319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Metin kutusu 53"/>
          <p:cNvSpPr txBox="1"/>
          <p:nvPr/>
        </p:nvSpPr>
        <p:spPr>
          <a:xfrm>
            <a:off x="1043607" y="2159317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ULA</a:t>
            </a:r>
            <a:endParaRPr lang="en-US" dirty="0"/>
          </a:p>
        </p:txBody>
      </p:sp>
      <p:sp>
        <p:nvSpPr>
          <p:cNvPr id="55" name="Metin kutusu 54"/>
          <p:cNvSpPr txBox="1"/>
          <p:nvPr/>
        </p:nvSpPr>
        <p:spPr>
          <a:xfrm>
            <a:off x="1066850" y="2607334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SLA</a:t>
            </a:r>
            <a:endParaRPr lang="en-US" sz="2000" dirty="0"/>
          </a:p>
        </p:txBody>
      </p:sp>
      <p:sp>
        <p:nvSpPr>
          <p:cNvPr id="56" name="Metin kutusu 55"/>
          <p:cNvSpPr txBox="1"/>
          <p:nvPr/>
        </p:nvSpPr>
        <p:spPr>
          <a:xfrm>
            <a:off x="1043607" y="367159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ULA</a:t>
            </a:r>
            <a:endParaRPr lang="en-US" sz="2000" dirty="0"/>
          </a:p>
        </p:txBody>
      </p:sp>
      <p:sp>
        <p:nvSpPr>
          <p:cNvPr id="57" name="Metin kutusu 56"/>
          <p:cNvSpPr txBox="1"/>
          <p:nvPr/>
        </p:nvSpPr>
        <p:spPr>
          <a:xfrm>
            <a:off x="1066850" y="4123257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SLA</a:t>
            </a:r>
            <a:endParaRPr lang="en-US" sz="2000" dirty="0"/>
          </a:p>
        </p:txBody>
      </p:sp>
      <p:sp>
        <p:nvSpPr>
          <p:cNvPr id="58" name="Metin kutusu 57"/>
          <p:cNvSpPr txBox="1"/>
          <p:nvPr/>
        </p:nvSpPr>
        <p:spPr>
          <a:xfrm>
            <a:off x="1066850" y="1680522"/>
            <a:ext cx="5746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Using equal number of sensors results in a larger aperture.</a:t>
            </a:r>
          </a:p>
        </p:txBody>
      </p:sp>
      <p:sp>
        <p:nvSpPr>
          <p:cNvPr id="59" name="Metin kutusu 58"/>
          <p:cNvSpPr txBox="1"/>
          <p:nvPr/>
        </p:nvSpPr>
        <p:spPr>
          <a:xfrm>
            <a:off x="1066849" y="3243313"/>
            <a:ext cx="729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Fewer number of sensors are needed to achieve the same aperture of ULA.</a:t>
            </a:r>
          </a:p>
        </p:txBody>
      </p:sp>
      <p:sp>
        <p:nvSpPr>
          <p:cNvPr id="60" name="Metin kutusu 59"/>
          <p:cNvSpPr txBox="1"/>
          <p:nvPr/>
        </p:nvSpPr>
        <p:spPr>
          <a:xfrm>
            <a:off x="6155835" y="2174706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>
                <a:latin typeface="Century Gothic" panose="020B0502020202020204" pitchFamily="34" charset="0"/>
              </a:rPr>
              <a:t>D = 4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1" name="Metin kutusu 60"/>
          <p:cNvSpPr txBox="1"/>
          <p:nvPr/>
        </p:nvSpPr>
        <p:spPr>
          <a:xfrm>
            <a:off x="6156175" y="2607334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>
                <a:latin typeface="Century Gothic" panose="020B0502020202020204" pitchFamily="34" charset="0"/>
              </a:rPr>
              <a:t>D = 9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2" name="Metin kutusu 61"/>
          <p:cNvSpPr txBox="1"/>
          <p:nvPr/>
        </p:nvSpPr>
        <p:spPr>
          <a:xfrm>
            <a:off x="6171856" y="3686987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>
                <a:latin typeface="Century Gothic" panose="020B0502020202020204" pitchFamily="34" charset="0"/>
              </a:rPr>
              <a:t>M = 10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3" name="Metin kutusu 62"/>
          <p:cNvSpPr txBox="1"/>
          <p:nvPr/>
        </p:nvSpPr>
        <p:spPr>
          <a:xfrm>
            <a:off x="6171856" y="4131661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>
                <a:latin typeface="Century Gothic" panose="020B0502020202020204" pitchFamily="34" charset="0"/>
              </a:rPr>
              <a:t>M = 5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1763686" y="5268421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195734" y="5268421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2627782" y="5268421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3059830" y="5268421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3491878" y="5268421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1763686" y="5713095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2195734" y="5713095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2627782" y="5713095"/>
            <a:ext cx="144016" cy="1440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3059830" y="5713095"/>
            <a:ext cx="144016" cy="1440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3491878" y="5713095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4829721" y="5713095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5261769" y="5713095"/>
            <a:ext cx="144016" cy="1440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3961088" y="5713095"/>
            <a:ext cx="144016" cy="1440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4393136" y="5713095"/>
            <a:ext cx="144016" cy="1440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5724126" y="5713095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Metin kutusu 78"/>
          <p:cNvSpPr txBox="1"/>
          <p:nvPr/>
        </p:nvSpPr>
        <p:spPr>
          <a:xfrm>
            <a:off x="1043606" y="5140374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ULA</a:t>
            </a:r>
            <a:endParaRPr lang="en-US" sz="2000" dirty="0"/>
          </a:p>
        </p:txBody>
      </p:sp>
      <p:sp>
        <p:nvSpPr>
          <p:cNvPr id="80" name="Metin kutusu 79"/>
          <p:cNvSpPr txBox="1"/>
          <p:nvPr/>
        </p:nvSpPr>
        <p:spPr>
          <a:xfrm>
            <a:off x="1066849" y="5592033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SLA</a:t>
            </a:r>
            <a:endParaRPr lang="en-US" sz="2000" dirty="0"/>
          </a:p>
        </p:txBody>
      </p:sp>
      <p:sp>
        <p:nvSpPr>
          <p:cNvPr id="81" name="Metin kutusu 80"/>
          <p:cNvSpPr txBox="1"/>
          <p:nvPr/>
        </p:nvSpPr>
        <p:spPr>
          <a:xfrm>
            <a:off x="1066848" y="4712089"/>
            <a:ext cx="565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SLA is affected by mutual coupling less compared to ULA.</a:t>
            </a:r>
          </a:p>
        </p:txBody>
      </p:sp>
      <p:sp>
        <p:nvSpPr>
          <p:cNvPr id="82" name="Metin kutusu 81"/>
          <p:cNvSpPr txBox="1"/>
          <p:nvPr/>
        </p:nvSpPr>
        <p:spPr>
          <a:xfrm>
            <a:off x="6012159" y="5155383"/>
            <a:ext cx="2779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# Close Sensor Pairs = </a:t>
            </a:r>
            <a:r>
              <a:rPr lang="tr-TR" dirty="0">
                <a:latin typeface="Century Gothic" panose="020B0502020202020204" pitchFamily="34" charset="0"/>
              </a:rPr>
              <a:t>4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83" name="Metin kutusu 82"/>
          <p:cNvSpPr txBox="1"/>
          <p:nvPr/>
        </p:nvSpPr>
        <p:spPr>
          <a:xfrm>
            <a:off x="6012159" y="5592033"/>
            <a:ext cx="2779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# Close Sensor Pairs = 1</a:t>
            </a:r>
          </a:p>
        </p:txBody>
      </p:sp>
      <p:cxnSp>
        <p:nvCxnSpPr>
          <p:cNvPr id="84" name="Düz Bağlayıcı 83"/>
          <p:cNvCxnSpPr/>
          <p:nvPr/>
        </p:nvCxnSpPr>
        <p:spPr>
          <a:xfrm>
            <a:off x="1697439" y="5389347"/>
            <a:ext cx="0" cy="9515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Düz Bağlayıcı 85"/>
          <p:cNvCxnSpPr/>
          <p:nvPr/>
        </p:nvCxnSpPr>
        <p:spPr>
          <a:xfrm>
            <a:off x="2404170" y="5387229"/>
            <a:ext cx="0" cy="9515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Düz Bağlayıcı 87"/>
          <p:cNvCxnSpPr/>
          <p:nvPr/>
        </p:nvCxnSpPr>
        <p:spPr>
          <a:xfrm>
            <a:off x="1697439" y="5482380"/>
            <a:ext cx="706731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42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/>
      <p:bldP spid="80" grpId="0"/>
      <p:bldP spid="81" grpId="0"/>
      <p:bldP spid="82" grpId="0"/>
      <p:bldP spid="8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8"/>
          <p:cNvGrpSpPr>
            <a:grpSpLocks/>
          </p:cNvGrpSpPr>
          <p:nvPr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9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Date Placeholder 9"/>
          <p:cNvSpPr>
            <a:spLocks noGrp="1"/>
          </p:cNvSpPr>
          <p:nvPr>
            <p:ph type="dt" sz="half" idx="4294967295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  <p:sp>
        <p:nvSpPr>
          <p:cNvPr id="2" name="Metin kutusu 1"/>
          <p:cNvSpPr txBox="1"/>
          <p:nvPr/>
        </p:nvSpPr>
        <p:spPr>
          <a:xfrm>
            <a:off x="3405720" y="328096"/>
            <a:ext cx="2297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Sparse Array Types</a:t>
            </a:r>
          </a:p>
        </p:txBody>
      </p:sp>
      <p:sp>
        <p:nvSpPr>
          <p:cNvPr id="18" name="Metin kutusu 17"/>
          <p:cNvSpPr txBox="1"/>
          <p:nvPr/>
        </p:nvSpPr>
        <p:spPr>
          <a:xfrm>
            <a:off x="1043608" y="1124744"/>
            <a:ext cx="2202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Difference Co-array</a:t>
            </a:r>
          </a:p>
        </p:txBody>
      </p:sp>
      <p:sp>
        <p:nvSpPr>
          <p:cNvPr id="6" name="Metin kutusu 5"/>
          <p:cNvSpPr txBox="1"/>
          <p:nvPr/>
        </p:nvSpPr>
        <p:spPr>
          <a:xfrm>
            <a:off x="2931697" y="249562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1</a:t>
            </a:r>
            <a:endParaRPr lang="en-US" dirty="0"/>
          </a:p>
        </p:txBody>
      </p:sp>
      <p:sp>
        <p:nvSpPr>
          <p:cNvPr id="35" name="Metin kutusu 34"/>
          <p:cNvSpPr txBox="1"/>
          <p:nvPr/>
        </p:nvSpPr>
        <p:spPr>
          <a:xfrm>
            <a:off x="3363745" y="249562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2</a:t>
            </a:r>
            <a:endParaRPr lang="en-US" dirty="0"/>
          </a:p>
        </p:txBody>
      </p:sp>
      <p:sp>
        <p:nvSpPr>
          <p:cNvPr id="36" name="Metin kutusu 35"/>
          <p:cNvSpPr txBox="1"/>
          <p:nvPr/>
        </p:nvSpPr>
        <p:spPr>
          <a:xfrm>
            <a:off x="3820297" y="249562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3</a:t>
            </a:r>
            <a:endParaRPr lang="en-US" dirty="0"/>
          </a:p>
        </p:txBody>
      </p:sp>
      <p:sp>
        <p:nvSpPr>
          <p:cNvPr id="37" name="Metin kutusu 36"/>
          <p:cNvSpPr txBox="1"/>
          <p:nvPr/>
        </p:nvSpPr>
        <p:spPr>
          <a:xfrm>
            <a:off x="4242980" y="249561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4</a:t>
            </a:r>
            <a:endParaRPr lang="en-US" dirty="0"/>
          </a:p>
        </p:txBody>
      </p:sp>
      <p:sp>
        <p:nvSpPr>
          <p:cNvPr id="38" name="Metin kutusu 37"/>
          <p:cNvSpPr txBox="1"/>
          <p:nvPr/>
        </p:nvSpPr>
        <p:spPr>
          <a:xfrm>
            <a:off x="4670915" y="249561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5</a:t>
            </a:r>
            <a:endParaRPr lang="en-US" dirty="0"/>
          </a:p>
        </p:txBody>
      </p:sp>
      <p:sp>
        <p:nvSpPr>
          <p:cNvPr id="39" name="Metin kutusu 38"/>
          <p:cNvSpPr txBox="1"/>
          <p:nvPr/>
        </p:nvSpPr>
        <p:spPr>
          <a:xfrm>
            <a:off x="5086544" y="249561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6</a:t>
            </a:r>
            <a:endParaRPr lang="en-US" dirty="0"/>
          </a:p>
        </p:txBody>
      </p:sp>
      <p:sp>
        <p:nvSpPr>
          <p:cNvPr id="40" name="Metin kutusu 39"/>
          <p:cNvSpPr txBox="1"/>
          <p:nvPr/>
        </p:nvSpPr>
        <p:spPr>
          <a:xfrm>
            <a:off x="5950689" y="249718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8</a:t>
            </a:r>
            <a:endParaRPr lang="en-US" dirty="0"/>
          </a:p>
        </p:txBody>
      </p:sp>
      <p:sp>
        <p:nvSpPr>
          <p:cNvPr id="41" name="Metin kutusu 40"/>
          <p:cNvSpPr txBox="1"/>
          <p:nvPr/>
        </p:nvSpPr>
        <p:spPr>
          <a:xfrm>
            <a:off x="5487003" y="249718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7</a:t>
            </a:r>
            <a:endParaRPr lang="en-US" dirty="0"/>
          </a:p>
        </p:txBody>
      </p:sp>
      <p:sp>
        <p:nvSpPr>
          <p:cNvPr id="42" name="Metin kutusu 41"/>
          <p:cNvSpPr txBox="1"/>
          <p:nvPr/>
        </p:nvSpPr>
        <p:spPr>
          <a:xfrm>
            <a:off x="6353539" y="249562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9</a:t>
            </a:r>
            <a:endParaRPr lang="en-US" dirty="0"/>
          </a:p>
        </p:txBody>
      </p:sp>
      <p:sp>
        <p:nvSpPr>
          <p:cNvPr id="43" name="Metin kutusu 42"/>
          <p:cNvSpPr txBox="1"/>
          <p:nvPr/>
        </p:nvSpPr>
        <p:spPr>
          <a:xfrm>
            <a:off x="2504903" y="2495615"/>
            <a:ext cx="263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etin kutusu 2"/>
              <p:cNvSpPr txBox="1"/>
              <p:nvPr/>
            </p:nvSpPr>
            <p:spPr>
              <a:xfrm>
                <a:off x="2674911" y="3201892"/>
                <a:ext cx="37590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tr-TR" b="0" i="1" smtClean="0">
                              <a:latin typeface="Cambria Math"/>
                            </a:rPr>
                            <m:t>1 1 1 1 1 1 2 1 1 5 1 1 2 1 1 1 1 1 1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Metin kut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911" y="3201892"/>
                <a:ext cx="3759042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/>
          <p:cNvSpPr/>
          <p:nvPr/>
        </p:nvSpPr>
        <p:spPr>
          <a:xfrm>
            <a:off x="2564502" y="2351600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996550" y="2351600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428598" y="2351600"/>
            <a:ext cx="144016" cy="1440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3860646" y="2351600"/>
            <a:ext cx="144016" cy="1440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292694" y="2351600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540645" y="2351600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010288" y="2351600"/>
            <a:ext cx="144016" cy="1440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4722108" y="2351600"/>
            <a:ext cx="144016" cy="1440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154156" y="2351600"/>
            <a:ext cx="144016" cy="1440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413138" y="2353164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Metin kutusu 56"/>
          <p:cNvSpPr txBox="1"/>
          <p:nvPr/>
        </p:nvSpPr>
        <p:spPr>
          <a:xfrm>
            <a:off x="2659375" y="3571223"/>
            <a:ext cx="3693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dirty="0"/>
              <a:t>-9 -8 -7 -6 -5 -4 -3 -2 -1  0  1  2  3  4  5  6  7  8   9</a:t>
            </a:r>
            <a:endParaRPr lang="en-US" sz="2000" dirty="0"/>
          </a:p>
        </p:txBody>
      </p:sp>
      <p:sp>
        <p:nvSpPr>
          <p:cNvPr id="59" name="Metin kutusu 58"/>
          <p:cNvSpPr txBox="1"/>
          <p:nvPr/>
        </p:nvSpPr>
        <p:spPr>
          <a:xfrm>
            <a:off x="1819843" y="3569734"/>
            <a:ext cx="948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lag values:</a:t>
            </a:r>
            <a:endParaRPr lang="en-US" sz="2000" dirty="0"/>
          </a:p>
        </p:txBody>
      </p:sp>
      <p:sp>
        <p:nvSpPr>
          <p:cNvPr id="60" name="Oval 59"/>
          <p:cNvSpPr/>
          <p:nvPr/>
        </p:nvSpPr>
        <p:spPr>
          <a:xfrm>
            <a:off x="4482424" y="5095527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4914472" y="5095527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346520" y="5095527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5778568" y="5095527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6210616" y="5095527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6636259" y="5095147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7068307" y="5095147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7468766" y="5095147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7908720" y="5095147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8311619" y="5095147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Metin kutusu 79"/>
          <p:cNvSpPr txBox="1"/>
          <p:nvPr/>
        </p:nvSpPr>
        <p:spPr>
          <a:xfrm>
            <a:off x="1043608" y="4523152"/>
            <a:ext cx="1363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Array</a:t>
            </a:r>
          </a:p>
        </p:txBody>
      </p:sp>
      <p:sp>
        <p:nvSpPr>
          <p:cNvPr id="81" name="Metin kutusu 80"/>
          <p:cNvSpPr txBox="1"/>
          <p:nvPr/>
        </p:nvSpPr>
        <p:spPr>
          <a:xfrm>
            <a:off x="4874530" y="530120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1</a:t>
            </a:r>
            <a:endParaRPr lang="en-US" dirty="0"/>
          </a:p>
        </p:txBody>
      </p:sp>
      <p:sp>
        <p:nvSpPr>
          <p:cNvPr id="82" name="Metin kutusu 81"/>
          <p:cNvSpPr txBox="1"/>
          <p:nvPr/>
        </p:nvSpPr>
        <p:spPr>
          <a:xfrm>
            <a:off x="5285909" y="530120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2</a:t>
            </a:r>
            <a:endParaRPr lang="en-US" dirty="0"/>
          </a:p>
        </p:txBody>
      </p:sp>
      <p:sp>
        <p:nvSpPr>
          <p:cNvPr id="83" name="Metin kutusu 82"/>
          <p:cNvSpPr txBox="1"/>
          <p:nvPr/>
        </p:nvSpPr>
        <p:spPr>
          <a:xfrm>
            <a:off x="5742461" y="530120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3</a:t>
            </a:r>
            <a:endParaRPr lang="en-US" dirty="0"/>
          </a:p>
        </p:txBody>
      </p:sp>
      <p:sp>
        <p:nvSpPr>
          <p:cNvPr id="84" name="Metin kutusu 83"/>
          <p:cNvSpPr txBox="1"/>
          <p:nvPr/>
        </p:nvSpPr>
        <p:spPr>
          <a:xfrm>
            <a:off x="6165144" y="530120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4</a:t>
            </a:r>
            <a:endParaRPr lang="en-US" dirty="0"/>
          </a:p>
        </p:txBody>
      </p:sp>
      <p:sp>
        <p:nvSpPr>
          <p:cNvPr id="85" name="Metin kutusu 84"/>
          <p:cNvSpPr txBox="1"/>
          <p:nvPr/>
        </p:nvSpPr>
        <p:spPr>
          <a:xfrm>
            <a:off x="6593079" y="530120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5</a:t>
            </a:r>
            <a:endParaRPr lang="en-US" dirty="0"/>
          </a:p>
        </p:txBody>
      </p:sp>
      <p:sp>
        <p:nvSpPr>
          <p:cNvPr id="86" name="Metin kutusu 85"/>
          <p:cNvSpPr txBox="1"/>
          <p:nvPr/>
        </p:nvSpPr>
        <p:spPr>
          <a:xfrm>
            <a:off x="7008708" y="530120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6</a:t>
            </a:r>
            <a:endParaRPr lang="en-US" dirty="0"/>
          </a:p>
        </p:txBody>
      </p:sp>
      <p:sp>
        <p:nvSpPr>
          <p:cNvPr id="87" name="Metin kutusu 86"/>
          <p:cNvSpPr txBox="1"/>
          <p:nvPr/>
        </p:nvSpPr>
        <p:spPr>
          <a:xfrm>
            <a:off x="7849170" y="530276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8</a:t>
            </a:r>
            <a:endParaRPr lang="en-US" dirty="0"/>
          </a:p>
        </p:txBody>
      </p:sp>
      <p:sp>
        <p:nvSpPr>
          <p:cNvPr id="88" name="Metin kutusu 87"/>
          <p:cNvSpPr txBox="1"/>
          <p:nvPr/>
        </p:nvSpPr>
        <p:spPr>
          <a:xfrm>
            <a:off x="7409167" y="530276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7</a:t>
            </a:r>
            <a:endParaRPr lang="en-US" dirty="0"/>
          </a:p>
        </p:txBody>
      </p:sp>
      <p:sp>
        <p:nvSpPr>
          <p:cNvPr id="89" name="Metin kutusu 88"/>
          <p:cNvSpPr txBox="1"/>
          <p:nvPr/>
        </p:nvSpPr>
        <p:spPr>
          <a:xfrm>
            <a:off x="8252020" y="530120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9</a:t>
            </a:r>
            <a:endParaRPr lang="en-US" dirty="0"/>
          </a:p>
        </p:txBody>
      </p:sp>
      <p:sp>
        <p:nvSpPr>
          <p:cNvPr id="90" name="Metin kutusu 89"/>
          <p:cNvSpPr txBox="1"/>
          <p:nvPr/>
        </p:nvSpPr>
        <p:spPr>
          <a:xfrm>
            <a:off x="4427067" y="5301203"/>
            <a:ext cx="263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0</a:t>
            </a:r>
            <a:endParaRPr lang="en-US" dirty="0"/>
          </a:p>
        </p:txBody>
      </p:sp>
      <p:sp>
        <p:nvSpPr>
          <p:cNvPr id="91" name="Oval 90"/>
          <p:cNvSpPr/>
          <p:nvPr/>
        </p:nvSpPr>
        <p:spPr>
          <a:xfrm>
            <a:off x="611560" y="5095147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043608" y="5095147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475656" y="5095147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1907704" y="5095147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2333347" y="5094767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2765395" y="5094767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3165854" y="5094767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3605808" y="5094767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063104" y="5094767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Metin kutusu 99"/>
          <p:cNvSpPr txBox="1"/>
          <p:nvPr/>
        </p:nvSpPr>
        <p:spPr>
          <a:xfrm>
            <a:off x="528718" y="5300829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-9</a:t>
            </a:r>
            <a:endParaRPr lang="en-US" dirty="0"/>
          </a:p>
        </p:txBody>
      </p:sp>
      <p:sp>
        <p:nvSpPr>
          <p:cNvPr id="101" name="Metin kutusu 100"/>
          <p:cNvSpPr txBox="1"/>
          <p:nvPr/>
        </p:nvSpPr>
        <p:spPr>
          <a:xfrm>
            <a:off x="959754" y="5300829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-8</a:t>
            </a:r>
            <a:endParaRPr lang="en-US" dirty="0"/>
          </a:p>
        </p:txBody>
      </p:sp>
      <p:sp>
        <p:nvSpPr>
          <p:cNvPr id="102" name="Metin kutusu 101"/>
          <p:cNvSpPr txBox="1"/>
          <p:nvPr/>
        </p:nvSpPr>
        <p:spPr>
          <a:xfrm>
            <a:off x="1392814" y="5302768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-7</a:t>
            </a:r>
            <a:endParaRPr lang="en-US" dirty="0"/>
          </a:p>
        </p:txBody>
      </p:sp>
      <p:sp>
        <p:nvSpPr>
          <p:cNvPr id="103" name="Metin kutusu 102"/>
          <p:cNvSpPr txBox="1"/>
          <p:nvPr/>
        </p:nvSpPr>
        <p:spPr>
          <a:xfrm>
            <a:off x="1819843" y="5300824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-6</a:t>
            </a:r>
            <a:endParaRPr lang="en-US" dirty="0"/>
          </a:p>
        </p:txBody>
      </p:sp>
      <p:sp>
        <p:nvSpPr>
          <p:cNvPr id="104" name="Metin kutusu 103"/>
          <p:cNvSpPr txBox="1"/>
          <p:nvPr/>
        </p:nvSpPr>
        <p:spPr>
          <a:xfrm>
            <a:off x="2250505" y="5302768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-5</a:t>
            </a:r>
            <a:endParaRPr lang="en-US" dirty="0"/>
          </a:p>
        </p:txBody>
      </p:sp>
      <p:sp>
        <p:nvSpPr>
          <p:cNvPr id="105" name="Metin kutusu 104"/>
          <p:cNvSpPr txBox="1"/>
          <p:nvPr/>
        </p:nvSpPr>
        <p:spPr>
          <a:xfrm>
            <a:off x="2682553" y="5300825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-4</a:t>
            </a:r>
            <a:endParaRPr lang="en-US" dirty="0"/>
          </a:p>
        </p:txBody>
      </p:sp>
      <p:sp>
        <p:nvSpPr>
          <p:cNvPr id="106" name="Metin kutusu 105"/>
          <p:cNvSpPr txBox="1"/>
          <p:nvPr/>
        </p:nvSpPr>
        <p:spPr>
          <a:xfrm>
            <a:off x="3523015" y="5302388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-2</a:t>
            </a:r>
            <a:endParaRPr lang="en-US" dirty="0"/>
          </a:p>
        </p:txBody>
      </p:sp>
      <p:sp>
        <p:nvSpPr>
          <p:cNvPr id="107" name="Metin kutusu 106"/>
          <p:cNvSpPr txBox="1"/>
          <p:nvPr/>
        </p:nvSpPr>
        <p:spPr>
          <a:xfrm>
            <a:off x="3083012" y="5302388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-3</a:t>
            </a:r>
            <a:endParaRPr lang="en-US" dirty="0"/>
          </a:p>
        </p:txBody>
      </p:sp>
      <p:sp>
        <p:nvSpPr>
          <p:cNvPr id="108" name="Metin kutusu 107"/>
          <p:cNvSpPr txBox="1"/>
          <p:nvPr/>
        </p:nvSpPr>
        <p:spPr>
          <a:xfrm>
            <a:off x="3980262" y="5300829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95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3" grpId="0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7" grpId="0"/>
      <p:bldP spid="59" grpId="0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8"/>
          <p:cNvGrpSpPr>
            <a:grpSpLocks/>
          </p:cNvGrpSpPr>
          <p:nvPr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9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Date Placeholder 9"/>
          <p:cNvSpPr>
            <a:spLocks noGrp="1"/>
          </p:cNvSpPr>
          <p:nvPr>
            <p:ph type="dt" sz="half" idx="4294967295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  <p:sp>
        <p:nvSpPr>
          <p:cNvPr id="2" name="Metin kutusu 1"/>
          <p:cNvSpPr txBox="1"/>
          <p:nvPr/>
        </p:nvSpPr>
        <p:spPr>
          <a:xfrm>
            <a:off x="3405720" y="328096"/>
            <a:ext cx="2297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Sparse Array Types</a:t>
            </a:r>
          </a:p>
        </p:txBody>
      </p:sp>
      <p:sp>
        <p:nvSpPr>
          <p:cNvPr id="18" name="Metin kutusu 17"/>
          <p:cNvSpPr txBox="1"/>
          <p:nvPr/>
        </p:nvSpPr>
        <p:spPr>
          <a:xfrm>
            <a:off x="1043608" y="1124744"/>
            <a:ext cx="2867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2-Level Nested Array</a:t>
            </a:r>
            <a:r>
              <a:rPr lang="tr-TR" sz="2000" dirty="0"/>
              <a:t> </a:t>
            </a:r>
            <a:r>
              <a:rPr lang="en-US" sz="2000" dirty="0"/>
              <a:t>(NA)</a:t>
            </a:r>
          </a:p>
        </p:txBody>
      </p:sp>
      <p:sp>
        <p:nvSpPr>
          <p:cNvPr id="13" name="Oval 12"/>
          <p:cNvSpPr/>
          <p:nvPr/>
        </p:nvSpPr>
        <p:spPr>
          <a:xfrm>
            <a:off x="2118473" y="2544822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550521" y="2544822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273320" y="2544822"/>
            <a:ext cx="144016" cy="14401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007073" y="2544822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429756" y="2544822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857691" y="2544822"/>
            <a:ext cx="144016" cy="14401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673779" y="2544822"/>
            <a:ext cx="144016" cy="14401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137465" y="2544822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955944" y="2538543"/>
            <a:ext cx="144016" cy="14401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540315" y="2538543"/>
            <a:ext cx="144016" cy="14401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356403" y="2538543"/>
            <a:ext cx="144016" cy="14401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820089" y="2538543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etin kutusu 5"/>
          <p:cNvSpPr txBox="1"/>
          <p:nvPr/>
        </p:nvSpPr>
        <p:spPr>
          <a:xfrm>
            <a:off x="2058874" y="270063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1</a:t>
            </a:r>
            <a:endParaRPr lang="en-US" dirty="0"/>
          </a:p>
        </p:txBody>
      </p:sp>
      <p:sp>
        <p:nvSpPr>
          <p:cNvPr id="35" name="Metin kutusu 34"/>
          <p:cNvSpPr txBox="1"/>
          <p:nvPr/>
        </p:nvSpPr>
        <p:spPr>
          <a:xfrm>
            <a:off x="2490922" y="270063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2</a:t>
            </a:r>
            <a:endParaRPr lang="en-US" dirty="0"/>
          </a:p>
        </p:txBody>
      </p:sp>
      <p:sp>
        <p:nvSpPr>
          <p:cNvPr id="36" name="Metin kutusu 35"/>
          <p:cNvSpPr txBox="1"/>
          <p:nvPr/>
        </p:nvSpPr>
        <p:spPr>
          <a:xfrm>
            <a:off x="2947474" y="270063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3</a:t>
            </a:r>
            <a:endParaRPr lang="en-US" dirty="0"/>
          </a:p>
        </p:txBody>
      </p:sp>
      <p:sp>
        <p:nvSpPr>
          <p:cNvPr id="37" name="Metin kutusu 36"/>
          <p:cNvSpPr txBox="1"/>
          <p:nvPr/>
        </p:nvSpPr>
        <p:spPr>
          <a:xfrm>
            <a:off x="3370157" y="270063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4</a:t>
            </a:r>
            <a:endParaRPr lang="en-US" dirty="0"/>
          </a:p>
        </p:txBody>
      </p:sp>
      <p:sp>
        <p:nvSpPr>
          <p:cNvPr id="38" name="Metin kutusu 37"/>
          <p:cNvSpPr txBox="1"/>
          <p:nvPr/>
        </p:nvSpPr>
        <p:spPr>
          <a:xfrm>
            <a:off x="3798092" y="270063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5</a:t>
            </a:r>
            <a:endParaRPr lang="en-US" dirty="0"/>
          </a:p>
        </p:txBody>
      </p:sp>
      <p:sp>
        <p:nvSpPr>
          <p:cNvPr id="39" name="Metin kutusu 38"/>
          <p:cNvSpPr txBox="1"/>
          <p:nvPr/>
        </p:nvSpPr>
        <p:spPr>
          <a:xfrm>
            <a:off x="4213721" y="270063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6</a:t>
            </a:r>
            <a:endParaRPr lang="en-US" dirty="0"/>
          </a:p>
        </p:txBody>
      </p:sp>
      <p:sp>
        <p:nvSpPr>
          <p:cNvPr id="40" name="Metin kutusu 39"/>
          <p:cNvSpPr txBox="1"/>
          <p:nvPr/>
        </p:nvSpPr>
        <p:spPr>
          <a:xfrm>
            <a:off x="5077866" y="270219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8</a:t>
            </a:r>
            <a:endParaRPr lang="en-US" dirty="0"/>
          </a:p>
        </p:txBody>
      </p:sp>
      <p:sp>
        <p:nvSpPr>
          <p:cNvPr id="41" name="Metin kutusu 40"/>
          <p:cNvSpPr txBox="1"/>
          <p:nvPr/>
        </p:nvSpPr>
        <p:spPr>
          <a:xfrm>
            <a:off x="4614180" y="270219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7</a:t>
            </a:r>
            <a:endParaRPr lang="en-US" dirty="0"/>
          </a:p>
        </p:txBody>
      </p:sp>
      <p:sp>
        <p:nvSpPr>
          <p:cNvPr id="42" name="Metin kutusu 41"/>
          <p:cNvSpPr txBox="1"/>
          <p:nvPr/>
        </p:nvSpPr>
        <p:spPr>
          <a:xfrm>
            <a:off x="5480716" y="270063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9</a:t>
            </a:r>
            <a:endParaRPr lang="en-US" dirty="0"/>
          </a:p>
        </p:txBody>
      </p:sp>
      <p:sp>
        <p:nvSpPr>
          <p:cNvPr id="43" name="Metin kutusu 42"/>
          <p:cNvSpPr txBox="1"/>
          <p:nvPr/>
        </p:nvSpPr>
        <p:spPr>
          <a:xfrm>
            <a:off x="5857057" y="270063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10</a:t>
            </a:r>
            <a:endParaRPr lang="en-US" dirty="0"/>
          </a:p>
        </p:txBody>
      </p:sp>
      <p:sp>
        <p:nvSpPr>
          <p:cNvPr id="44" name="Metin kutusu 43"/>
          <p:cNvSpPr txBox="1"/>
          <p:nvPr/>
        </p:nvSpPr>
        <p:spPr>
          <a:xfrm>
            <a:off x="6257531" y="270219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11</a:t>
            </a:r>
            <a:endParaRPr lang="en-US" dirty="0"/>
          </a:p>
        </p:txBody>
      </p:sp>
      <p:sp>
        <p:nvSpPr>
          <p:cNvPr id="45" name="Metin kutusu 44"/>
          <p:cNvSpPr txBox="1"/>
          <p:nvPr/>
        </p:nvSpPr>
        <p:spPr>
          <a:xfrm>
            <a:off x="6721217" y="270063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12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Metin kutusu 83"/>
              <p:cNvSpPr txBox="1"/>
              <p:nvPr/>
            </p:nvSpPr>
            <p:spPr>
              <a:xfrm>
                <a:off x="2282110" y="3729020"/>
                <a:ext cx="45797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tr-TR" b="0" i="1" smtClean="0">
                              <a:latin typeface="Cambria Math"/>
                            </a:rPr>
                            <m:t>1 1 1 1 1 1 1 2 1 2 </m:t>
                          </m:r>
                          <m:r>
                            <a:rPr lang="tr-TR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3</m:t>
                          </m:r>
                          <m:r>
                            <a:rPr lang="tr-TR" b="0" i="1" smtClean="0">
                              <a:latin typeface="Cambria Math"/>
                            </a:rPr>
                            <m:t> 6 </m:t>
                          </m:r>
                          <m:r>
                            <a:rPr lang="tr-TR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3</m:t>
                          </m:r>
                          <m:r>
                            <a:rPr lang="tr-TR" b="0" i="1" smtClean="0">
                              <a:latin typeface="Cambria Math"/>
                            </a:rPr>
                            <m:t> 2 1 2 1 1 1 1 1 1 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Metin kutusu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110" y="3729020"/>
                <a:ext cx="4579780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Metin kutusu 85"/>
          <p:cNvSpPr txBox="1"/>
          <p:nvPr/>
        </p:nvSpPr>
        <p:spPr>
          <a:xfrm>
            <a:off x="670498" y="3759797"/>
            <a:ext cx="1645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Difference Co-array:</a:t>
            </a:r>
            <a:endParaRPr lang="en-US" sz="2000" dirty="0"/>
          </a:p>
        </p:txBody>
      </p:sp>
      <p:sp>
        <p:nvSpPr>
          <p:cNvPr id="87" name="Oval 86"/>
          <p:cNvSpPr/>
          <p:nvPr/>
        </p:nvSpPr>
        <p:spPr>
          <a:xfrm>
            <a:off x="3762352" y="5127628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4134652" y="5127628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Metin kutusu 97"/>
          <p:cNvSpPr txBox="1"/>
          <p:nvPr/>
        </p:nvSpPr>
        <p:spPr>
          <a:xfrm>
            <a:off x="4028567" y="5333310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-1</a:t>
            </a:r>
            <a:endParaRPr lang="en-US" dirty="0"/>
          </a:p>
        </p:txBody>
      </p:sp>
      <p:sp>
        <p:nvSpPr>
          <p:cNvPr id="107" name="Metin kutusu 106"/>
          <p:cNvSpPr txBox="1"/>
          <p:nvPr/>
        </p:nvSpPr>
        <p:spPr>
          <a:xfrm>
            <a:off x="3683751" y="5333304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-2</a:t>
            </a:r>
            <a:endParaRPr lang="en-US" dirty="0"/>
          </a:p>
        </p:txBody>
      </p:sp>
      <p:sp>
        <p:nvSpPr>
          <p:cNvPr id="108" name="Oval 107"/>
          <p:cNvSpPr/>
          <p:nvPr/>
        </p:nvSpPr>
        <p:spPr>
          <a:xfrm>
            <a:off x="535372" y="5134805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895412" y="5134805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1245630" y="5127248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1605670" y="5127248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1953490" y="5126868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2294958" y="5126868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2637165" y="5126868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3016832" y="5126868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3385523" y="5126868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Metin kutusu 116"/>
          <p:cNvSpPr txBox="1"/>
          <p:nvPr/>
        </p:nvSpPr>
        <p:spPr>
          <a:xfrm>
            <a:off x="407239" y="5340487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-11</a:t>
            </a:r>
            <a:endParaRPr lang="en-US" dirty="0"/>
          </a:p>
        </p:txBody>
      </p:sp>
      <p:sp>
        <p:nvSpPr>
          <p:cNvPr id="118" name="Metin kutusu 117"/>
          <p:cNvSpPr txBox="1"/>
          <p:nvPr/>
        </p:nvSpPr>
        <p:spPr>
          <a:xfrm>
            <a:off x="772284" y="5340487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-10</a:t>
            </a:r>
            <a:endParaRPr lang="en-US" dirty="0"/>
          </a:p>
        </p:txBody>
      </p:sp>
      <p:sp>
        <p:nvSpPr>
          <p:cNvPr id="119" name="Metin kutusu 118"/>
          <p:cNvSpPr txBox="1"/>
          <p:nvPr/>
        </p:nvSpPr>
        <p:spPr>
          <a:xfrm>
            <a:off x="1162788" y="5334869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-9</a:t>
            </a:r>
            <a:endParaRPr lang="en-US" dirty="0"/>
          </a:p>
        </p:txBody>
      </p:sp>
      <p:sp>
        <p:nvSpPr>
          <p:cNvPr id="120" name="Metin kutusu 119"/>
          <p:cNvSpPr txBox="1"/>
          <p:nvPr/>
        </p:nvSpPr>
        <p:spPr>
          <a:xfrm>
            <a:off x="1517809" y="5332925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-8</a:t>
            </a:r>
            <a:endParaRPr lang="en-US" dirty="0"/>
          </a:p>
        </p:txBody>
      </p:sp>
      <p:sp>
        <p:nvSpPr>
          <p:cNvPr id="121" name="Metin kutusu 120"/>
          <p:cNvSpPr txBox="1"/>
          <p:nvPr/>
        </p:nvSpPr>
        <p:spPr>
          <a:xfrm>
            <a:off x="1870648" y="5334869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-7</a:t>
            </a:r>
            <a:endParaRPr lang="en-US" dirty="0"/>
          </a:p>
        </p:txBody>
      </p:sp>
      <p:sp>
        <p:nvSpPr>
          <p:cNvPr id="122" name="Metin kutusu 121"/>
          <p:cNvSpPr txBox="1"/>
          <p:nvPr/>
        </p:nvSpPr>
        <p:spPr>
          <a:xfrm>
            <a:off x="2212116" y="5332926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-6</a:t>
            </a:r>
            <a:endParaRPr lang="en-US" dirty="0"/>
          </a:p>
        </p:txBody>
      </p:sp>
      <p:sp>
        <p:nvSpPr>
          <p:cNvPr id="123" name="Metin kutusu 122"/>
          <p:cNvSpPr txBox="1"/>
          <p:nvPr/>
        </p:nvSpPr>
        <p:spPr>
          <a:xfrm>
            <a:off x="2934039" y="5334489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-4</a:t>
            </a:r>
            <a:endParaRPr lang="en-US" dirty="0"/>
          </a:p>
        </p:txBody>
      </p:sp>
      <p:sp>
        <p:nvSpPr>
          <p:cNvPr id="124" name="Metin kutusu 123"/>
          <p:cNvSpPr txBox="1"/>
          <p:nvPr/>
        </p:nvSpPr>
        <p:spPr>
          <a:xfrm>
            <a:off x="2554323" y="5334489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-5</a:t>
            </a:r>
            <a:endParaRPr lang="en-US" dirty="0"/>
          </a:p>
        </p:txBody>
      </p:sp>
      <p:sp>
        <p:nvSpPr>
          <p:cNvPr id="125" name="Metin kutusu 124"/>
          <p:cNvSpPr txBox="1"/>
          <p:nvPr/>
        </p:nvSpPr>
        <p:spPr>
          <a:xfrm>
            <a:off x="3302681" y="5332930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-3</a:t>
            </a:r>
            <a:endParaRPr lang="en-US" dirty="0"/>
          </a:p>
        </p:txBody>
      </p:sp>
      <p:sp>
        <p:nvSpPr>
          <p:cNvPr id="126" name="Oval 125"/>
          <p:cNvSpPr/>
          <p:nvPr/>
        </p:nvSpPr>
        <p:spPr>
          <a:xfrm>
            <a:off x="7716883" y="5127628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8089183" y="5127628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Metin kutusu 127"/>
          <p:cNvSpPr txBox="1"/>
          <p:nvPr/>
        </p:nvSpPr>
        <p:spPr>
          <a:xfrm>
            <a:off x="7990311" y="5333310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10</a:t>
            </a:r>
            <a:endParaRPr lang="en-US" dirty="0"/>
          </a:p>
        </p:txBody>
      </p:sp>
      <p:sp>
        <p:nvSpPr>
          <p:cNvPr id="129" name="Metin kutusu 128"/>
          <p:cNvSpPr txBox="1"/>
          <p:nvPr/>
        </p:nvSpPr>
        <p:spPr>
          <a:xfrm>
            <a:off x="7661525" y="533330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9</a:t>
            </a:r>
            <a:endParaRPr lang="en-US" dirty="0"/>
          </a:p>
        </p:txBody>
      </p:sp>
      <p:sp>
        <p:nvSpPr>
          <p:cNvPr id="130" name="Oval 129"/>
          <p:cNvSpPr/>
          <p:nvPr/>
        </p:nvSpPr>
        <p:spPr>
          <a:xfrm>
            <a:off x="4489903" y="5134805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4849943" y="5134805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5200161" y="5127248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5560201" y="5127248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5908021" y="5126868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6249489" y="5126868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6591696" y="5126868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6971363" y="5126868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7340054" y="5126868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Metin kutusu 138"/>
          <p:cNvSpPr txBox="1"/>
          <p:nvPr/>
        </p:nvSpPr>
        <p:spPr>
          <a:xfrm>
            <a:off x="4437814" y="534048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0</a:t>
            </a:r>
            <a:endParaRPr lang="en-US" dirty="0"/>
          </a:p>
        </p:txBody>
      </p:sp>
      <p:sp>
        <p:nvSpPr>
          <p:cNvPr id="140" name="Metin kutusu 139"/>
          <p:cNvSpPr txBox="1"/>
          <p:nvPr/>
        </p:nvSpPr>
        <p:spPr>
          <a:xfrm>
            <a:off x="4789331" y="534048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1</a:t>
            </a:r>
            <a:endParaRPr lang="en-US" dirty="0"/>
          </a:p>
        </p:txBody>
      </p:sp>
      <p:sp>
        <p:nvSpPr>
          <p:cNvPr id="141" name="Metin kutusu 140"/>
          <p:cNvSpPr txBox="1"/>
          <p:nvPr/>
        </p:nvSpPr>
        <p:spPr>
          <a:xfrm>
            <a:off x="5140561" y="533486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2</a:t>
            </a:r>
            <a:endParaRPr lang="en-US" dirty="0"/>
          </a:p>
        </p:txBody>
      </p:sp>
      <p:sp>
        <p:nvSpPr>
          <p:cNvPr id="142" name="Metin kutusu 141"/>
          <p:cNvSpPr txBox="1"/>
          <p:nvPr/>
        </p:nvSpPr>
        <p:spPr>
          <a:xfrm>
            <a:off x="5495582" y="533292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3</a:t>
            </a:r>
            <a:endParaRPr lang="en-US" dirty="0"/>
          </a:p>
        </p:txBody>
      </p:sp>
      <p:sp>
        <p:nvSpPr>
          <p:cNvPr id="143" name="Metin kutusu 142"/>
          <p:cNvSpPr txBox="1"/>
          <p:nvPr/>
        </p:nvSpPr>
        <p:spPr>
          <a:xfrm>
            <a:off x="5848421" y="533486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4</a:t>
            </a:r>
            <a:endParaRPr lang="en-US" dirty="0"/>
          </a:p>
        </p:txBody>
      </p:sp>
      <p:sp>
        <p:nvSpPr>
          <p:cNvPr id="144" name="Metin kutusu 143"/>
          <p:cNvSpPr txBox="1"/>
          <p:nvPr/>
        </p:nvSpPr>
        <p:spPr>
          <a:xfrm>
            <a:off x="6189889" y="533292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5</a:t>
            </a:r>
            <a:endParaRPr lang="en-US" dirty="0"/>
          </a:p>
        </p:txBody>
      </p:sp>
      <p:sp>
        <p:nvSpPr>
          <p:cNvPr id="145" name="Metin kutusu 144"/>
          <p:cNvSpPr txBox="1"/>
          <p:nvPr/>
        </p:nvSpPr>
        <p:spPr>
          <a:xfrm>
            <a:off x="6911812" y="533448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7</a:t>
            </a:r>
            <a:endParaRPr lang="en-US" dirty="0"/>
          </a:p>
        </p:txBody>
      </p:sp>
      <p:sp>
        <p:nvSpPr>
          <p:cNvPr id="146" name="Metin kutusu 145"/>
          <p:cNvSpPr txBox="1"/>
          <p:nvPr/>
        </p:nvSpPr>
        <p:spPr>
          <a:xfrm>
            <a:off x="6532096" y="533448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6</a:t>
            </a:r>
            <a:endParaRPr lang="en-US" dirty="0"/>
          </a:p>
        </p:txBody>
      </p:sp>
      <p:sp>
        <p:nvSpPr>
          <p:cNvPr id="147" name="Metin kutusu 146"/>
          <p:cNvSpPr txBox="1"/>
          <p:nvPr/>
        </p:nvSpPr>
        <p:spPr>
          <a:xfrm>
            <a:off x="7280454" y="533293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8</a:t>
            </a:r>
            <a:endParaRPr lang="en-US" dirty="0"/>
          </a:p>
        </p:txBody>
      </p:sp>
      <p:sp>
        <p:nvSpPr>
          <p:cNvPr id="148" name="Oval 147"/>
          <p:cNvSpPr/>
          <p:nvPr/>
        </p:nvSpPr>
        <p:spPr>
          <a:xfrm>
            <a:off x="8479235" y="5134805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Metin kutusu 148"/>
          <p:cNvSpPr txBox="1"/>
          <p:nvPr/>
        </p:nvSpPr>
        <p:spPr>
          <a:xfrm>
            <a:off x="8380363" y="534048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11</a:t>
            </a:r>
            <a:endParaRPr lang="en-US" dirty="0"/>
          </a:p>
        </p:txBody>
      </p:sp>
      <p:sp>
        <p:nvSpPr>
          <p:cNvPr id="3" name="Metin kutusu 2"/>
          <p:cNvSpPr txBox="1"/>
          <p:nvPr/>
        </p:nvSpPr>
        <p:spPr>
          <a:xfrm>
            <a:off x="3253828" y="4715271"/>
            <a:ext cx="2616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Virtual Array of the Nested Array:</a:t>
            </a:r>
          </a:p>
        </p:txBody>
      </p:sp>
    </p:spTree>
    <p:extLst>
      <p:ext uri="{BB962C8B-B14F-4D97-AF65-F5344CB8AC3E}">
        <p14:creationId xmlns:p14="http://schemas.microsoft.com/office/powerpoint/2010/main" val="70827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8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8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8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0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7" grpId="0" animBg="1"/>
      <p:bldP spid="19" grpId="0" animBg="1"/>
      <p:bldP spid="21" grpId="0" animBg="1"/>
      <p:bldP spid="22" grpId="0" animBg="1"/>
      <p:bldP spid="23" grpId="0" animBg="1"/>
      <p:bldP spid="31" grpId="0" animBg="1"/>
      <p:bldP spid="32" grpId="0" animBg="1"/>
      <p:bldP spid="33" grpId="0" animBg="1"/>
      <p:bldP spid="34" grpId="0" animBg="1"/>
      <p:bldP spid="6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84" grpId="0"/>
      <p:bldP spid="86" grpId="0"/>
      <p:bldP spid="87" grpId="0" animBg="1"/>
      <p:bldP spid="88" grpId="0" animBg="1"/>
      <p:bldP spid="98" grpId="0"/>
      <p:bldP spid="107" grpId="0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6" grpId="0" animBg="1"/>
      <p:bldP spid="127" grpId="0" animBg="1"/>
      <p:bldP spid="128" grpId="0"/>
      <p:bldP spid="129" grpId="0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/>
      <p:bldP spid="140" grpId="0"/>
      <p:bldP spid="141" grpId="0"/>
      <p:bldP spid="142" grpId="0"/>
      <p:bldP spid="143" grpId="0"/>
      <p:bldP spid="144" grpId="0"/>
      <p:bldP spid="145" grpId="0"/>
      <p:bldP spid="146" grpId="0"/>
      <p:bldP spid="147" grpId="0"/>
      <p:bldP spid="148" grpId="0" animBg="1"/>
      <p:bldP spid="149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Oval 103"/>
          <p:cNvSpPr/>
          <p:nvPr/>
        </p:nvSpPr>
        <p:spPr>
          <a:xfrm>
            <a:off x="6084306" y="2263040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4452484" y="2276872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2714193" y="2276872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025476" y="2276872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269499" y="2276872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6484765" y="2263240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8"/>
          <p:cNvGrpSpPr>
            <a:grpSpLocks/>
          </p:cNvGrpSpPr>
          <p:nvPr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9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Date Placeholder 9"/>
          <p:cNvSpPr>
            <a:spLocks noGrp="1"/>
          </p:cNvSpPr>
          <p:nvPr>
            <p:ph type="dt" sz="half" idx="4294967295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  <p:sp>
        <p:nvSpPr>
          <p:cNvPr id="2" name="Metin kutusu 1"/>
          <p:cNvSpPr txBox="1"/>
          <p:nvPr/>
        </p:nvSpPr>
        <p:spPr>
          <a:xfrm>
            <a:off x="3405720" y="328096"/>
            <a:ext cx="2297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Sparse Array Types</a:t>
            </a:r>
          </a:p>
        </p:txBody>
      </p:sp>
      <p:sp>
        <p:nvSpPr>
          <p:cNvPr id="18" name="Metin kutusu 17"/>
          <p:cNvSpPr txBox="1"/>
          <p:nvPr/>
        </p:nvSpPr>
        <p:spPr>
          <a:xfrm>
            <a:off x="1043608" y="1124744"/>
            <a:ext cx="2188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Coprime Array</a:t>
            </a:r>
            <a:r>
              <a:rPr lang="tr-TR" sz="2000" dirty="0"/>
              <a:t> </a:t>
            </a:r>
            <a:r>
              <a:rPr lang="en-US" sz="2000" dirty="0"/>
              <a:t>(CA)</a:t>
            </a:r>
          </a:p>
        </p:txBody>
      </p:sp>
      <p:sp>
        <p:nvSpPr>
          <p:cNvPr id="58" name="Oval 57"/>
          <p:cNvSpPr/>
          <p:nvPr/>
        </p:nvSpPr>
        <p:spPr>
          <a:xfrm>
            <a:off x="4869040" y="2276872"/>
            <a:ext cx="144016" cy="14401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3139107" y="2270593"/>
            <a:ext cx="144016" cy="14401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Metin kutusu 63"/>
          <p:cNvSpPr txBox="1"/>
          <p:nvPr/>
        </p:nvSpPr>
        <p:spPr>
          <a:xfrm>
            <a:off x="3084111" y="243268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1</a:t>
            </a:r>
            <a:endParaRPr lang="en-US" dirty="0"/>
          </a:p>
        </p:txBody>
      </p:sp>
      <p:sp>
        <p:nvSpPr>
          <p:cNvPr id="65" name="Metin kutusu 64"/>
          <p:cNvSpPr txBox="1"/>
          <p:nvPr/>
        </p:nvSpPr>
        <p:spPr>
          <a:xfrm>
            <a:off x="3540663" y="243268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2</a:t>
            </a:r>
            <a:endParaRPr lang="en-US" dirty="0"/>
          </a:p>
        </p:txBody>
      </p:sp>
      <p:sp>
        <p:nvSpPr>
          <p:cNvPr id="66" name="Metin kutusu 65"/>
          <p:cNvSpPr txBox="1"/>
          <p:nvPr/>
        </p:nvSpPr>
        <p:spPr>
          <a:xfrm>
            <a:off x="3965877" y="243268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3</a:t>
            </a:r>
            <a:endParaRPr lang="en-US" dirty="0"/>
          </a:p>
        </p:txBody>
      </p:sp>
      <p:sp>
        <p:nvSpPr>
          <p:cNvPr id="67" name="Metin kutusu 66"/>
          <p:cNvSpPr txBox="1"/>
          <p:nvPr/>
        </p:nvSpPr>
        <p:spPr>
          <a:xfrm>
            <a:off x="4393812" y="243268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4</a:t>
            </a:r>
            <a:endParaRPr lang="en-US" dirty="0"/>
          </a:p>
        </p:txBody>
      </p:sp>
      <p:sp>
        <p:nvSpPr>
          <p:cNvPr id="68" name="Metin kutusu 67"/>
          <p:cNvSpPr txBox="1"/>
          <p:nvPr/>
        </p:nvSpPr>
        <p:spPr>
          <a:xfrm>
            <a:off x="4809441" y="243268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5</a:t>
            </a:r>
            <a:endParaRPr lang="en-US" dirty="0"/>
          </a:p>
        </p:txBody>
      </p:sp>
      <p:sp>
        <p:nvSpPr>
          <p:cNvPr id="69" name="Metin kutusu 68"/>
          <p:cNvSpPr txBox="1"/>
          <p:nvPr/>
        </p:nvSpPr>
        <p:spPr>
          <a:xfrm>
            <a:off x="5209900" y="243268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6</a:t>
            </a:r>
            <a:endParaRPr lang="en-US" dirty="0"/>
          </a:p>
        </p:txBody>
      </p:sp>
      <p:sp>
        <p:nvSpPr>
          <p:cNvPr id="70" name="Metin kutusu 69"/>
          <p:cNvSpPr txBox="1"/>
          <p:nvPr/>
        </p:nvSpPr>
        <p:spPr>
          <a:xfrm>
            <a:off x="2654594" y="243268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0</a:t>
            </a:r>
            <a:endParaRPr lang="en-US" dirty="0"/>
          </a:p>
        </p:txBody>
      </p:sp>
      <p:sp>
        <p:nvSpPr>
          <p:cNvPr id="98" name="Oval 97"/>
          <p:cNvSpPr/>
          <p:nvPr/>
        </p:nvSpPr>
        <p:spPr>
          <a:xfrm>
            <a:off x="5668677" y="2263240"/>
            <a:ext cx="144016" cy="14401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Metin kutusu 99"/>
          <p:cNvSpPr txBox="1"/>
          <p:nvPr/>
        </p:nvSpPr>
        <p:spPr>
          <a:xfrm>
            <a:off x="5609078" y="241905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7</a:t>
            </a:r>
            <a:endParaRPr lang="en-US" dirty="0"/>
          </a:p>
        </p:txBody>
      </p:sp>
      <p:sp>
        <p:nvSpPr>
          <p:cNvPr id="101" name="Metin kutusu 100"/>
          <p:cNvSpPr txBox="1"/>
          <p:nvPr/>
        </p:nvSpPr>
        <p:spPr>
          <a:xfrm>
            <a:off x="6024707" y="241905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8</a:t>
            </a:r>
            <a:endParaRPr lang="en-US" dirty="0"/>
          </a:p>
        </p:txBody>
      </p:sp>
      <p:sp>
        <p:nvSpPr>
          <p:cNvPr id="102" name="Metin kutusu 101"/>
          <p:cNvSpPr txBox="1"/>
          <p:nvPr/>
        </p:nvSpPr>
        <p:spPr>
          <a:xfrm>
            <a:off x="6425166" y="241905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9</a:t>
            </a:r>
            <a:endParaRPr lang="en-US" dirty="0"/>
          </a:p>
        </p:txBody>
      </p:sp>
      <p:sp>
        <p:nvSpPr>
          <p:cNvPr id="103" name="Oval 102"/>
          <p:cNvSpPr/>
          <p:nvPr/>
        </p:nvSpPr>
        <p:spPr>
          <a:xfrm>
            <a:off x="3600262" y="2270593"/>
            <a:ext cx="144016" cy="14401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Metin kutusu 28"/>
              <p:cNvSpPr txBox="1"/>
              <p:nvPr/>
            </p:nvSpPr>
            <p:spPr>
              <a:xfrm>
                <a:off x="2649657" y="3209327"/>
                <a:ext cx="37590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tr-TR" b="0" i="1" smtClean="0">
                              <a:latin typeface="Cambria Math"/>
                            </a:rPr>
                            <m:t>1 1 </m:t>
                          </m:r>
                          <m:r>
                            <a:rPr lang="tr-TR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𝟎</m:t>
                          </m:r>
                          <m:r>
                            <a:rPr lang="tr-TR" b="0" i="1" smtClean="0">
                              <a:latin typeface="Cambria Math"/>
                            </a:rPr>
                            <m:t> 2 1 2 3 2 </m:t>
                          </m:r>
                          <m:r>
                            <a:rPr lang="tr-TR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tr-TR" b="0" i="1" smtClean="0">
                              <a:latin typeface="Cambria Math"/>
                            </a:rPr>
                            <m:t> 6 </m:t>
                          </m:r>
                          <m:r>
                            <a:rPr lang="tr-TR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tr-TR" b="0" i="1" smtClean="0">
                              <a:latin typeface="Cambria Math"/>
                            </a:rPr>
                            <m:t> 2 3 2 1 2 </m:t>
                          </m:r>
                          <m:r>
                            <a:rPr lang="tr-TR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𝟎</m:t>
                          </m:r>
                          <m:r>
                            <a:rPr lang="tr-TR" b="0" i="1" smtClean="0">
                              <a:latin typeface="Cambria Math"/>
                            </a:rPr>
                            <m:t> 1 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Metin kutusu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657" y="3209327"/>
                <a:ext cx="3759042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Metin kutusu 29"/>
          <p:cNvSpPr txBox="1"/>
          <p:nvPr/>
        </p:nvSpPr>
        <p:spPr>
          <a:xfrm>
            <a:off x="919481" y="3243753"/>
            <a:ext cx="1645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Difference Co-array:</a:t>
            </a:r>
            <a:endParaRPr lang="en-US" sz="2000" dirty="0"/>
          </a:p>
        </p:txBody>
      </p:sp>
      <p:sp>
        <p:nvSpPr>
          <p:cNvPr id="31" name="Oval 30"/>
          <p:cNvSpPr/>
          <p:nvPr/>
        </p:nvSpPr>
        <p:spPr>
          <a:xfrm>
            <a:off x="3752409" y="3731962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124709" y="3731962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Metin kutusu 32"/>
          <p:cNvSpPr txBox="1"/>
          <p:nvPr/>
        </p:nvSpPr>
        <p:spPr>
          <a:xfrm>
            <a:off x="4018624" y="3937644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-1</a:t>
            </a:r>
            <a:endParaRPr lang="en-US" dirty="0"/>
          </a:p>
        </p:txBody>
      </p:sp>
      <p:sp>
        <p:nvSpPr>
          <p:cNvPr id="34" name="Metin kutusu 33"/>
          <p:cNvSpPr txBox="1"/>
          <p:nvPr/>
        </p:nvSpPr>
        <p:spPr>
          <a:xfrm>
            <a:off x="3673808" y="3937638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-2</a:t>
            </a:r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2285015" y="3731202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627222" y="3731202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006889" y="3731202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3375580" y="3731202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Metin kutusu 48"/>
          <p:cNvSpPr txBox="1"/>
          <p:nvPr/>
        </p:nvSpPr>
        <p:spPr>
          <a:xfrm>
            <a:off x="2202173" y="3937260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-6</a:t>
            </a:r>
            <a:endParaRPr lang="en-US" dirty="0"/>
          </a:p>
        </p:txBody>
      </p:sp>
      <p:sp>
        <p:nvSpPr>
          <p:cNvPr id="50" name="Metin kutusu 49"/>
          <p:cNvSpPr txBox="1"/>
          <p:nvPr/>
        </p:nvSpPr>
        <p:spPr>
          <a:xfrm>
            <a:off x="2924096" y="3938823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-4</a:t>
            </a:r>
            <a:endParaRPr lang="en-US" dirty="0"/>
          </a:p>
        </p:txBody>
      </p:sp>
      <p:sp>
        <p:nvSpPr>
          <p:cNvPr id="51" name="Metin kutusu 50"/>
          <p:cNvSpPr txBox="1"/>
          <p:nvPr/>
        </p:nvSpPr>
        <p:spPr>
          <a:xfrm>
            <a:off x="2544380" y="3938823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-5</a:t>
            </a:r>
            <a:endParaRPr lang="en-US" dirty="0"/>
          </a:p>
        </p:txBody>
      </p:sp>
      <p:sp>
        <p:nvSpPr>
          <p:cNvPr id="52" name="Metin kutusu 51"/>
          <p:cNvSpPr txBox="1"/>
          <p:nvPr/>
        </p:nvSpPr>
        <p:spPr>
          <a:xfrm>
            <a:off x="3292738" y="3937264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-3</a:t>
            </a:r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4479960" y="373913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4840000" y="373913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5190218" y="3731582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5550258" y="3731582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5898078" y="3731202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6239546" y="3731202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6581753" y="3731202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Metin kutusu 78"/>
          <p:cNvSpPr txBox="1"/>
          <p:nvPr/>
        </p:nvSpPr>
        <p:spPr>
          <a:xfrm>
            <a:off x="4427871" y="394482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0</a:t>
            </a:r>
            <a:endParaRPr lang="en-US" dirty="0"/>
          </a:p>
        </p:txBody>
      </p:sp>
      <p:sp>
        <p:nvSpPr>
          <p:cNvPr id="80" name="Metin kutusu 79"/>
          <p:cNvSpPr txBox="1"/>
          <p:nvPr/>
        </p:nvSpPr>
        <p:spPr>
          <a:xfrm>
            <a:off x="4779388" y="394482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1</a:t>
            </a:r>
            <a:endParaRPr lang="en-US" dirty="0"/>
          </a:p>
        </p:txBody>
      </p:sp>
      <p:sp>
        <p:nvSpPr>
          <p:cNvPr id="81" name="Metin kutusu 80"/>
          <p:cNvSpPr txBox="1"/>
          <p:nvPr/>
        </p:nvSpPr>
        <p:spPr>
          <a:xfrm>
            <a:off x="5130618" y="393920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2</a:t>
            </a:r>
            <a:endParaRPr lang="en-US" dirty="0"/>
          </a:p>
        </p:txBody>
      </p:sp>
      <p:sp>
        <p:nvSpPr>
          <p:cNvPr id="82" name="Metin kutusu 81"/>
          <p:cNvSpPr txBox="1"/>
          <p:nvPr/>
        </p:nvSpPr>
        <p:spPr>
          <a:xfrm>
            <a:off x="5485639" y="393725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3</a:t>
            </a:r>
            <a:endParaRPr lang="en-US" dirty="0"/>
          </a:p>
        </p:txBody>
      </p:sp>
      <p:sp>
        <p:nvSpPr>
          <p:cNvPr id="83" name="Metin kutusu 82"/>
          <p:cNvSpPr txBox="1"/>
          <p:nvPr/>
        </p:nvSpPr>
        <p:spPr>
          <a:xfrm>
            <a:off x="5838478" y="393920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4</a:t>
            </a:r>
            <a:endParaRPr lang="en-US" dirty="0"/>
          </a:p>
        </p:txBody>
      </p:sp>
      <p:sp>
        <p:nvSpPr>
          <p:cNvPr id="84" name="Metin kutusu 83"/>
          <p:cNvSpPr txBox="1"/>
          <p:nvPr/>
        </p:nvSpPr>
        <p:spPr>
          <a:xfrm>
            <a:off x="6179946" y="393726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5</a:t>
            </a:r>
            <a:endParaRPr lang="en-US" dirty="0"/>
          </a:p>
        </p:txBody>
      </p:sp>
      <p:sp>
        <p:nvSpPr>
          <p:cNvPr id="86" name="Metin kutusu 85"/>
          <p:cNvSpPr txBox="1"/>
          <p:nvPr/>
        </p:nvSpPr>
        <p:spPr>
          <a:xfrm>
            <a:off x="6522153" y="393882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6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Metin kutusu 138"/>
              <p:cNvSpPr txBox="1"/>
              <p:nvPr/>
            </p:nvSpPr>
            <p:spPr>
              <a:xfrm>
                <a:off x="2239288" y="4484647"/>
                <a:ext cx="45797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tr-TR" b="0" i="1" smtClean="0">
                              <a:latin typeface="Cambria Math"/>
                            </a:rPr>
                            <m:t>1 1 1 1 1 1 1 2 1 </m:t>
                          </m:r>
                          <m:r>
                            <a:rPr lang="tr-TR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2 </m:t>
                          </m:r>
                          <m:r>
                            <a:rPr lang="tr-TR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3</m:t>
                          </m:r>
                          <m:r>
                            <a:rPr lang="tr-TR" b="0" i="1" smtClean="0">
                              <a:latin typeface="Cambria Math"/>
                            </a:rPr>
                            <m:t> 6 </m:t>
                          </m:r>
                          <m:r>
                            <a:rPr lang="tr-TR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3</m:t>
                          </m:r>
                          <m:r>
                            <a:rPr lang="tr-TR" b="0" i="1" smtClean="0">
                              <a:latin typeface="Cambria Math"/>
                            </a:rPr>
                            <m:t> </m:t>
                          </m:r>
                          <m:r>
                            <a:rPr lang="tr-TR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2 </m:t>
                          </m:r>
                          <m:r>
                            <a:rPr lang="tr-TR" b="0" i="1" smtClean="0">
                              <a:latin typeface="Cambria Math"/>
                            </a:rPr>
                            <m:t>1 2 1 1 1 1 1 1 1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Metin kutusu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288" y="4484647"/>
                <a:ext cx="4579780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Metin kutusu 139"/>
          <p:cNvSpPr txBox="1"/>
          <p:nvPr/>
        </p:nvSpPr>
        <p:spPr>
          <a:xfrm>
            <a:off x="654840" y="4515424"/>
            <a:ext cx="1645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Difference Co-array:</a:t>
            </a:r>
            <a:endParaRPr lang="en-US" sz="2000" dirty="0"/>
          </a:p>
        </p:txBody>
      </p:sp>
      <p:sp>
        <p:nvSpPr>
          <p:cNvPr id="141" name="Metin kutusu 140"/>
          <p:cNvSpPr txBox="1"/>
          <p:nvPr/>
        </p:nvSpPr>
        <p:spPr>
          <a:xfrm>
            <a:off x="6955329" y="4510614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dirty="0"/>
              <a:t>(NA)</a:t>
            </a:r>
            <a:endParaRPr lang="en-US" sz="2000" dirty="0"/>
          </a:p>
        </p:txBody>
      </p:sp>
      <p:sp>
        <p:nvSpPr>
          <p:cNvPr id="142" name="Oval 141"/>
          <p:cNvSpPr/>
          <p:nvPr/>
        </p:nvSpPr>
        <p:spPr>
          <a:xfrm>
            <a:off x="3754873" y="4934980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4127173" y="4934980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Metin kutusu 143"/>
          <p:cNvSpPr txBox="1"/>
          <p:nvPr/>
        </p:nvSpPr>
        <p:spPr>
          <a:xfrm>
            <a:off x="4021088" y="5140662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-1</a:t>
            </a:r>
            <a:endParaRPr lang="en-US" dirty="0"/>
          </a:p>
        </p:txBody>
      </p:sp>
      <p:sp>
        <p:nvSpPr>
          <p:cNvPr id="145" name="Metin kutusu 144"/>
          <p:cNvSpPr txBox="1"/>
          <p:nvPr/>
        </p:nvSpPr>
        <p:spPr>
          <a:xfrm>
            <a:off x="3676272" y="5140656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-2</a:t>
            </a:r>
            <a:endParaRPr lang="en-US" dirty="0"/>
          </a:p>
        </p:txBody>
      </p:sp>
      <p:sp>
        <p:nvSpPr>
          <p:cNvPr id="146" name="Oval 145"/>
          <p:cNvSpPr/>
          <p:nvPr/>
        </p:nvSpPr>
        <p:spPr>
          <a:xfrm>
            <a:off x="527893" y="4942157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887933" y="4942157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1238151" y="4934600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1598191" y="4934600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1946011" y="4934220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2287479" y="4934220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2629686" y="4934220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3009353" y="4934220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3378044" y="4934220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Metin kutusu 154"/>
          <p:cNvSpPr txBox="1"/>
          <p:nvPr/>
        </p:nvSpPr>
        <p:spPr>
          <a:xfrm>
            <a:off x="399760" y="5147839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-11</a:t>
            </a:r>
            <a:endParaRPr lang="en-US" dirty="0"/>
          </a:p>
        </p:txBody>
      </p:sp>
      <p:sp>
        <p:nvSpPr>
          <p:cNvPr id="156" name="Metin kutusu 155"/>
          <p:cNvSpPr txBox="1"/>
          <p:nvPr/>
        </p:nvSpPr>
        <p:spPr>
          <a:xfrm>
            <a:off x="764805" y="5147839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-10</a:t>
            </a:r>
            <a:endParaRPr lang="en-US" dirty="0"/>
          </a:p>
        </p:txBody>
      </p:sp>
      <p:sp>
        <p:nvSpPr>
          <p:cNvPr id="157" name="Metin kutusu 156"/>
          <p:cNvSpPr txBox="1"/>
          <p:nvPr/>
        </p:nvSpPr>
        <p:spPr>
          <a:xfrm>
            <a:off x="1155309" y="5142221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-9</a:t>
            </a:r>
            <a:endParaRPr lang="en-US" dirty="0"/>
          </a:p>
        </p:txBody>
      </p:sp>
      <p:sp>
        <p:nvSpPr>
          <p:cNvPr id="158" name="Metin kutusu 157"/>
          <p:cNvSpPr txBox="1"/>
          <p:nvPr/>
        </p:nvSpPr>
        <p:spPr>
          <a:xfrm>
            <a:off x="1510330" y="5140277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-8</a:t>
            </a:r>
            <a:endParaRPr lang="en-US" dirty="0"/>
          </a:p>
        </p:txBody>
      </p:sp>
      <p:sp>
        <p:nvSpPr>
          <p:cNvPr id="159" name="Metin kutusu 158"/>
          <p:cNvSpPr txBox="1"/>
          <p:nvPr/>
        </p:nvSpPr>
        <p:spPr>
          <a:xfrm>
            <a:off x="1863169" y="5142221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-7</a:t>
            </a:r>
            <a:endParaRPr lang="en-US" dirty="0"/>
          </a:p>
        </p:txBody>
      </p:sp>
      <p:sp>
        <p:nvSpPr>
          <p:cNvPr id="160" name="Metin kutusu 159"/>
          <p:cNvSpPr txBox="1"/>
          <p:nvPr/>
        </p:nvSpPr>
        <p:spPr>
          <a:xfrm>
            <a:off x="2204637" y="5140278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-6</a:t>
            </a:r>
            <a:endParaRPr lang="en-US" dirty="0"/>
          </a:p>
        </p:txBody>
      </p:sp>
      <p:sp>
        <p:nvSpPr>
          <p:cNvPr id="161" name="Metin kutusu 160"/>
          <p:cNvSpPr txBox="1"/>
          <p:nvPr/>
        </p:nvSpPr>
        <p:spPr>
          <a:xfrm>
            <a:off x="2926560" y="5141841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-4</a:t>
            </a:r>
            <a:endParaRPr lang="en-US" dirty="0"/>
          </a:p>
        </p:txBody>
      </p:sp>
      <p:sp>
        <p:nvSpPr>
          <p:cNvPr id="162" name="Metin kutusu 161"/>
          <p:cNvSpPr txBox="1"/>
          <p:nvPr/>
        </p:nvSpPr>
        <p:spPr>
          <a:xfrm>
            <a:off x="2546844" y="5141841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-5</a:t>
            </a:r>
            <a:endParaRPr lang="en-US" dirty="0"/>
          </a:p>
        </p:txBody>
      </p:sp>
      <p:sp>
        <p:nvSpPr>
          <p:cNvPr id="163" name="Metin kutusu 162"/>
          <p:cNvSpPr txBox="1"/>
          <p:nvPr/>
        </p:nvSpPr>
        <p:spPr>
          <a:xfrm>
            <a:off x="3295202" y="5140282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-3</a:t>
            </a:r>
            <a:endParaRPr lang="en-US" dirty="0"/>
          </a:p>
        </p:txBody>
      </p:sp>
      <p:sp>
        <p:nvSpPr>
          <p:cNvPr id="164" name="Oval 163"/>
          <p:cNvSpPr/>
          <p:nvPr/>
        </p:nvSpPr>
        <p:spPr>
          <a:xfrm>
            <a:off x="7709404" y="4934980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8081704" y="4934980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Metin kutusu 165"/>
          <p:cNvSpPr txBox="1"/>
          <p:nvPr/>
        </p:nvSpPr>
        <p:spPr>
          <a:xfrm>
            <a:off x="7982832" y="514066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10</a:t>
            </a:r>
            <a:endParaRPr lang="en-US" dirty="0"/>
          </a:p>
        </p:txBody>
      </p:sp>
      <p:sp>
        <p:nvSpPr>
          <p:cNvPr id="167" name="Metin kutusu 166"/>
          <p:cNvSpPr txBox="1"/>
          <p:nvPr/>
        </p:nvSpPr>
        <p:spPr>
          <a:xfrm>
            <a:off x="7654046" y="514065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9</a:t>
            </a:r>
            <a:endParaRPr lang="en-US" dirty="0"/>
          </a:p>
        </p:txBody>
      </p:sp>
      <p:sp>
        <p:nvSpPr>
          <p:cNvPr id="168" name="Oval 167"/>
          <p:cNvSpPr/>
          <p:nvPr/>
        </p:nvSpPr>
        <p:spPr>
          <a:xfrm>
            <a:off x="4482424" y="4942157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>
            <a:off x="4842464" y="4942157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5192682" y="4934600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5552722" y="4934600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>
          <a:xfrm>
            <a:off x="5900542" y="4934220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>
            <a:off x="6242010" y="4934220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>
            <a:off x="6584217" y="4934220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/>
          <p:cNvSpPr/>
          <p:nvPr/>
        </p:nvSpPr>
        <p:spPr>
          <a:xfrm>
            <a:off x="6963884" y="4934220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>
            <a:off x="7332575" y="4934220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Metin kutusu 176"/>
          <p:cNvSpPr txBox="1"/>
          <p:nvPr/>
        </p:nvSpPr>
        <p:spPr>
          <a:xfrm>
            <a:off x="4430335" y="514783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0</a:t>
            </a:r>
            <a:endParaRPr lang="en-US" dirty="0"/>
          </a:p>
        </p:txBody>
      </p:sp>
      <p:sp>
        <p:nvSpPr>
          <p:cNvPr id="178" name="Metin kutusu 177"/>
          <p:cNvSpPr txBox="1"/>
          <p:nvPr/>
        </p:nvSpPr>
        <p:spPr>
          <a:xfrm>
            <a:off x="4781852" y="514783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1</a:t>
            </a:r>
            <a:endParaRPr lang="en-US" dirty="0"/>
          </a:p>
        </p:txBody>
      </p:sp>
      <p:sp>
        <p:nvSpPr>
          <p:cNvPr id="179" name="Metin kutusu 178"/>
          <p:cNvSpPr txBox="1"/>
          <p:nvPr/>
        </p:nvSpPr>
        <p:spPr>
          <a:xfrm>
            <a:off x="5133082" y="514222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2</a:t>
            </a:r>
            <a:endParaRPr lang="en-US" dirty="0"/>
          </a:p>
        </p:txBody>
      </p:sp>
      <p:sp>
        <p:nvSpPr>
          <p:cNvPr id="180" name="Metin kutusu 179"/>
          <p:cNvSpPr txBox="1"/>
          <p:nvPr/>
        </p:nvSpPr>
        <p:spPr>
          <a:xfrm>
            <a:off x="5488103" y="514027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3</a:t>
            </a:r>
            <a:endParaRPr lang="en-US" dirty="0"/>
          </a:p>
        </p:txBody>
      </p:sp>
      <p:sp>
        <p:nvSpPr>
          <p:cNvPr id="181" name="Metin kutusu 180"/>
          <p:cNvSpPr txBox="1"/>
          <p:nvPr/>
        </p:nvSpPr>
        <p:spPr>
          <a:xfrm>
            <a:off x="5840942" y="514222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4</a:t>
            </a:r>
            <a:endParaRPr lang="en-US" dirty="0"/>
          </a:p>
        </p:txBody>
      </p:sp>
      <p:sp>
        <p:nvSpPr>
          <p:cNvPr id="182" name="Metin kutusu 181"/>
          <p:cNvSpPr txBox="1"/>
          <p:nvPr/>
        </p:nvSpPr>
        <p:spPr>
          <a:xfrm>
            <a:off x="6182410" y="514027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5</a:t>
            </a:r>
            <a:endParaRPr lang="en-US" dirty="0"/>
          </a:p>
        </p:txBody>
      </p:sp>
      <p:sp>
        <p:nvSpPr>
          <p:cNvPr id="183" name="Metin kutusu 182"/>
          <p:cNvSpPr txBox="1"/>
          <p:nvPr/>
        </p:nvSpPr>
        <p:spPr>
          <a:xfrm>
            <a:off x="6904333" y="514184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7</a:t>
            </a:r>
            <a:endParaRPr lang="en-US" dirty="0"/>
          </a:p>
        </p:txBody>
      </p:sp>
      <p:sp>
        <p:nvSpPr>
          <p:cNvPr id="184" name="Metin kutusu 183"/>
          <p:cNvSpPr txBox="1"/>
          <p:nvPr/>
        </p:nvSpPr>
        <p:spPr>
          <a:xfrm>
            <a:off x="6524617" y="514184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6</a:t>
            </a:r>
            <a:endParaRPr lang="en-US" dirty="0"/>
          </a:p>
        </p:txBody>
      </p:sp>
      <p:sp>
        <p:nvSpPr>
          <p:cNvPr id="185" name="Metin kutusu 184"/>
          <p:cNvSpPr txBox="1"/>
          <p:nvPr/>
        </p:nvSpPr>
        <p:spPr>
          <a:xfrm>
            <a:off x="7272975" y="514028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8</a:t>
            </a:r>
            <a:endParaRPr lang="en-US" dirty="0"/>
          </a:p>
        </p:txBody>
      </p:sp>
      <p:sp>
        <p:nvSpPr>
          <p:cNvPr id="186" name="Oval 185"/>
          <p:cNvSpPr/>
          <p:nvPr/>
        </p:nvSpPr>
        <p:spPr>
          <a:xfrm>
            <a:off x="8471756" y="4942157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Metin kutusu 186"/>
          <p:cNvSpPr txBox="1"/>
          <p:nvPr/>
        </p:nvSpPr>
        <p:spPr>
          <a:xfrm>
            <a:off x="8372884" y="514783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11</a:t>
            </a:r>
            <a:endParaRPr lang="en-US" dirty="0"/>
          </a:p>
        </p:txBody>
      </p:sp>
      <p:sp>
        <p:nvSpPr>
          <p:cNvPr id="188" name="Metin kutusu 187"/>
          <p:cNvSpPr txBox="1"/>
          <p:nvPr/>
        </p:nvSpPr>
        <p:spPr>
          <a:xfrm>
            <a:off x="6412860" y="3243752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dirty="0"/>
              <a:t>(CA)</a:t>
            </a:r>
            <a:endParaRPr lang="en-US" sz="2000" dirty="0"/>
          </a:p>
        </p:txBody>
      </p:sp>
      <p:sp>
        <p:nvSpPr>
          <p:cNvPr id="107" name="Oval 106"/>
          <p:cNvSpPr/>
          <p:nvPr/>
        </p:nvSpPr>
        <p:spPr>
          <a:xfrm>
            <a:off x="1193237" y="373284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1553277" y="373284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1901097" y="3732469"/>
            <a:ext cx="144016" cy="1440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Metin kutusu 109"/>
          <p:cNvSpPr txBox="1"/>
          <p:nvPr/>
        </p:nvSpPr>
        <p:spPr>
          <a:xfrm>
            <a:off x="1110395" y="3940470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-9</a:t>
            </a:r>
            <a:endParaRPr lang="en-US" dirty="0"/>
          </a:p>
        </p:txBody>
      </p:sp>
      <p:sp>
        <p:nvSpPr>
          <p:cNvPr id="111" name="Metin kutusu 110"/>
          <p:cNvSpPr txBox="1"/>
          <p:nvPr/>
        </p:nvSpPr>
        <p:spPr>
          <a:xfrm>
            <a:off x="1465416" y="3938526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-8</a:t>
            </a:r>
            <a:endParaRPr lang="en-US" dirty="0"/>
          </a:p>
        </p:txBody>
      </p:sp>
      <p:sp>
        <p:nvSpPr>
          <p:cNvPr id="112" name="Metin kutusu 111"/>
          <p:cNvSpPr txBox="1"/>
          <p:nvPr/>
        </p:nvSpPr>
        <p:spPr>
          <a:xfrm>
            <a:off x="1818255" y="3940470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-7</a:t>
            </a:r>
            <a:endParaRPr lang="en-US" dirty="0"/>
          </a:p>
        </p:txBody>
      </p:sp>
      <p:sp>
        <p:nvSpPr>
          <p:cNvPr id="113" name="Oval 112"/>
          <p:cNvSpPr/>
          <p:nvPr/>
        </p:nvSpPr>
        <p:spPr>
          <a:xfrm>
            <a:off x="7717788" y="3731962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Metin kutusu 113"/>
          <p:cNvSpPr txBox="1"/>
          <p:nvPr/>
        </p:nvSpPr>
        <p:spPr>
          <a:xfrm>
            <a:off x="7662430" y="393763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9</a:t>
            </a:r>
            <a:endParaRPr lang="en-US" dirty="0"/>
          </a:p>
        </p:txBody>
      </p:sp>
      <p:sp>
        <p:nvSpPr>
          <p:cNvPr id="115" name="Oval 114"/>
          <p:cNvSpPr/>
          <p:nvPr/>
        </p:nvSpPr>
        <p:spPr>
          <a:xfrm>
            <a:off x="6972268" y="3731202"/>
            <a:ext cx="144016" cy="1440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7340959" y="3731202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Metin kutusu 116"/>
          <p:cNvSpPr txBox="1"/>
          <p:nvPr/>
        </p:nvSpPr>
        <p:spPr>
          <a:xfrm>
            <a:off x="6912717" y="393882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7</a:t>
            </a:r>
            <a:endParaRPr lang="en-US" dirty="0"/>
          </a:p>
        </p:txBody>
      </p:sp>
      <p:sp>
        <p:nvSpPr>
          <p:cNvPr id="118" name="Metin kutusu 117"/>
          <p:cNvSpPr txBox="1"/>
          <p:nvPr/>
        </p:nvSpPr>
        <p:spPr>
          <a:xfrm>
            <a:off x="7281359" y="393726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78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69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73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77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81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7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9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0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" dur="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3" dur="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3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72" grpId="0" animBg="1"/>
      <p:bldP spid="57" grpId="0" animBg="1"/>
      <p:bldP spid="59" grpId="0" animBg="1"/>
      <p:bldP spid="62" grpId="0" animBg="1"/>
      <p:bldP spid="99" grpId="0" animBg="1"/>
      <p:bldP spid="58" grpId="0" animBg="1"/>
      <p:bldP spid="63" grpId="0" animBg="1"/>
      <p:bldP spid="64" grpId="0"/>
      <p:bldP spid="65" grpId="0"/>
      <p:bldP spid="66" grpId="0"/>
      <p:bldP spid="67" grpId="0"/>
      <p:bldP spid="68" grpId="0"/>
      <p:bldP spid="69" grpId="0"/>
      <p:bldP spid="70" grpId="0"/>
      <p:bldP spid="98" grpId="0" animBg="1"/>
      <p:bldP spid="100" grpId="0"/>
      <p:bldP spid="101" grpId="0"/>
      <p:bldP spid="102" grpId="0"/>
      <p:bldP spid="103" grpId="0" animBg="1"/>
      <p:bldP spid="29" grpId="0"/>
      <p:bldP spid="30" grpId="0"/>
      <p:bldP spid="31" grpId="0" animBg="1"/>
      <p:bldP spid="32" grpId="0" animBg="1"/>
      <p:bldP spid="33" grpId="0"/>
      <p:bldP spid="34" grpId="0"/>
      <p:bldP spid="40" grpId="0" animBg="1"/>
      <p:bldP spid="41" grpId="0" animBg="1"/>
      <p:bldP spid="42" grpId="0" animBg="1"/>
      <p:bldP spid="43" grpId="0" animBg="1"/>
      <p:bldP spid="49" grpId="0"/>
      <p:bldP spid="50" grpId="0"/>
      <p:bldP spid="51" grpId="0"/>
      <p:bldP spid="52" grpId="0"/>
      <p:bldP spid="60" grpId="0" animBg="1"/>
      <p:bldP spid="61" grpId="0" animBg="1"/>
      <p:bldP spid="71" grpId="0" animBg="1"/>
      <p:bldP spid="73" grpId="0" animBg="1"/>
      <p:bldP spid="74" grpId="0" animBg="1"/>
      <p:bldP spid="75" grpId="0" animBg="1"/>
      <p:bldP spid="76" grpId="0" animBg="1"/>
      <p:bldP spid="79" grpId="0"/>
      <p:bldP spid="80" grpId="0"/>
      <p:bldP spid="81" grpId="0"/>
      <p:bldP spid="82" grpId="0"/>
      <p:bldP spid="83" grpId="0"/>
      <p:bldP spid="84" grpId="0"/>
      <p:bldP spid="86" grpId="0"/>
      <p:bldP spid="139" grpId="0"/>
      <p:bldP spid="140" grpId="0"/>
      <p:bldP spid="141" grpId="0"/>
      <p:bldP spid="142" grpId="0" animBg="1"/>
      <p:bldP spid="143" grpId="0" animBg="1"/>
      <p:bldP spid="144" grpId="0"/>
      <p:bldP spid="145" grpId="0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/>
      <p:bldP spid="156" grpId="0"/>
      <p:bldP spid="157" grpId="0"/>
      <p:bldP spid="158" grpId="0"/>
      <p:bldP spid="159" grpId="0"/>
      <p:bldP spid="160" grpId="0"/>
      <p:bldP spid="161" grpId="0"/>
      <p:bldP spid="162" grpId="0"/>
      <p:bldP spid="163" grpId="0"/>
      <p:bldP spid="164" grpId="0" animBg="1"/>
      <p:bldP spid="165" grpId="0" animBg="1"/>
      <p:bldP spid="166" grpId="0"/>
      <p:bldP spid="167" grpId="0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/>
      <p:bldP spid="178" grpId="0"/>
      <p:bldP spid="179" grpId="0"/>
      <p:bldP spid="180" grpId="0"/>
      <p:bldP spid="181" grpId="0"/>
      <p:bldP spid="182" grpId="0"/>
      <p:bldP spid="183" grpId="0"/>
      <p:bldP spid="184" grpId="0"/>
      <p:bldP spid="185" grpId="0"/>
      <p:bldP spid="186" grpId="0" animBg="1"/>
      <p:bldP spid="187" grpId="0"/>
      <p:bldP spid="188" grpId="0"/>
      <p:bldP spid="107" grpId="0" animBg="1"/>
      <p:bldP spid="108" grpId="0" animBg="1"/>
      <p:bldP spid="109" grpId="0" animBg="1"/>
      <p:bldP spid="110" grpId="0"/>
      <p:bldP spid="111" grpId="0"/>
      <p:bldP spid="112" grpId="0"/>
      <p:bldP spid="113" grpId="0" animBg="1"/>
      <p:bldP spid="114" grpId="0"/>
      <p:bldP spid="115" grpId="0" animBg="1"/>
      <p:bldP spid="116" grpId="0" animBg="1"/>
      <p:bldP spid="117" grpId="0"/>
      <p:bldP spid="1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D\Alp\Master ODTÜ\Araştırma Görevlisi\EE213\EE590\Spatial Spectra 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432" y="1033463"/>
            <a:ext cx="6336000" cy="47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18"/>
          <p:cNvGrpSpPr>
            <a:grpSpLocks/>
          </p:cNvGrpSpPr>
          <p:nvPr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9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Date Placeholder 9"/>
          <p:cNvSpPr>
            <a:spLocks noGrp="1"/>
          </p:cNvSpPr>
          <p:nvPr>
            <p:ph type="dt" sz="half" idx="4294967295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  <p:sp>
        <p:nvSpPr>
          <p:cNvPr id="2" name="Metin kutusu 1"/>
          <p:cNvSpPr txBox="1"/>
          <p:nvPr/>
        </p:nvSpPr>
        <p:spPr>
          <a:xfrm>
            <a:off x="3405720" y="328096"/>
            <a:ext cx="2297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Sparse Array Types</a:t>
            </a:r>
          </a:p>
        </p:txBody>
      </p:sp>
    </p:spTree>
    <p:extLst>
      <p:ext uri="{BB962C8B-B14F-4D97-AF65-F5344CB8AC3E}">
        <p14:creationId xmlns:p14="http://schemas.microsoft.com/office/powerpoint/2010/main" val="429345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8"/>
          <p:cNvGrpSpPr>
            <a:grpSpLocks/>
          </p:cNvGrpSpPr>
          <p:nvPr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9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Date Placeholder 9"/>
          <p:cNvSpPr>
            <a:spLocks noGrp="1"/>
          </p:cNvSpPr>
          <p:nvPr>
            <p:ph type="dt" sz="half" idx="4294967295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  <p:sp>
        <p:nvSpPr>
          <p:cNvPr id="2" name="Metin kutusu 1"/>
          <p:cNvSpPr txBox="1"/>
          <p:nvPr/>
        </p:nvSpPr>
        <p:spPr>
          <a:xfrm>
            <a:off x="2493619" y="328096"/>
            <a:ext cx="4121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DOA Estimation of Coherent Signals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AutoShape 2" descr="blob:https://web.whatsapp.com/e34a0d63-3284-4e17-b685-e1b24a82aab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532" y="1412776"/>
            <a:ext cx="5035799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030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730" y="896127"/>
            <a:ext cx="2467862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18"/>
          <p:cNvGrpSpPr>
            <a:grpSpLocks/>
          </p:cNvGrpSpPr>
          <p:nvPr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9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Date Placeholder 9"/>
          <p:cNvSpPr>
            <a:spLocks noGrp="1"/>
          </p:cNvSpPr>
          <p:nvPr>
            <p:ph type="dt" sz="half" idx="4294967295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  <p:sp>
        <p:nvSpPr>
          <p:cNvPr id="2" name="Metin kutusu 1"/>
          <p:cNvSpPr txBox="1"/>
          <p:nvPr/>
        </p:nvSpPr>
        <p:spPr>
          <a:xfrm>
            <a:off x="2493619" y="328096"/>
            <a:ext cx="4121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DOA Estimation of Coherent Signals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Metin kutusu 12"/>
              <p:cNvSpPr txBox="1"/>
              <p:nvPr/>
            </p:nvSpPr>
            <p:spPr>
              <a:xfrm>
                <a:off x="1331354" y="2297136"/>
                <a:ext cx="24271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tr-T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tr-TR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tr-TR" b="0" i="1" smtClean="0">
                          <a:latin typeface="Cambria Math"/>
                        </a:rPr>
                        <m:t>=</m:t>
                      </m:r>
                      <m:r>
                        <a:rPr lang="tr-TR" b="0" i="1" smtClean="0">
                          <a:latin typeface="Cambria Math"/>
                        </a:rPr>
                        <m:t>𝐴</m:t>
                      </m:r>
                      <m:r>
                        <a:rPr lang="tr-TR" b="0" i="1" smtClean="0">
                          <a:latin typeface="Cambria Math"/>
                        </a:rPr>
                        <m:t>∗</m:t>
                      </m:r>
                      <m:r>
                        <a:rPr lang="tr-TR" b="0" i="1" smtClean="0">
                          <a:latin typeface="Cambria Math"/>
                        </a:rPr>
                        <m:t>𝑠</m:t>
                      </m:r>
                      <m:d>
                        <m:dPr>
                          <m:ctrlPr>
                            <a:rPr lang="tr-T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tr-TR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tr-TR" b="0" i="1" smtClean="0">
                          <a:latin typeface="Cambria Math"/>
                        </a:rPr>
                        <m:t>+</m:t>
                      </m:r>
                      <m:r>
                        <a:rPr lang="tr-TR" b="0" i="1" smtClean="0">
                          <a:latin typeface="Cambria Math"/>
                        </a:rPr>
                        <m:t>𝑛</m:t>
                      </m:r>
                      <m:r>
                        <a:rPr lang="tr-TR" b="0" i="1" smtClean="0">
                          <a:latin typeface="Cambria Math"/>
                        </a:rPr>
                        <m:t>(</m:t>
                      </m:r>
                      <m:r>
                        <a:rPr lang="tr-TR" b="0" i="1" smtClean="0">
                          <a:latin typeface="Cambria Math"/>
                        </a:rPr>
                        <m:t>𝑡</m:t>
                      </m:r>
                      <m:r>
                        <a:rPr lang="tr-TR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Metin kutusu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354" y="2297136"/>
                <a:ext cx="2427139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etin kutusu 13"/>
              <p:cNvSpPr txBox="1"/>
              <p:nvPr/>
            </p:nvSpPr>
            <p:spPr>
              <a:xfrm>
                <a:off x="1322276" y="3043205"/>
                <a:ext cx="4047775" cy="6395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/>
                        </a:rPr>
                        <m:t>𝑦</m:t>
                      </m:r>
                      <m:r>
                        <a:rPr lang="tr-TR" b="0" i="1" smtClean="0">
                          <a:latin typeface="Cambria Math"/>
                        </a:rPr>
                        <m:t>(</m:t>
                      </m:r>
                      <m:r>
                        <a:rPr lang="tr-TR" b="0" i="1" smtClean="0">
                          <a:latin typeface="Cambria Math"/>
                        </a:rPr>
                        <m:t>𝑡</m:t>
                      </m:r>
                      <m:r>
                        <a:rPr lang="tr-TR" b="0" i="1" smtClean="0">
                          <a:latin typeface="Cambria Math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lang="tr-TR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i="1">
                                    <a:latin typeface="Cambria Math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tr-TR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tr-TR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tr-TR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tr-TR" i="1">
                                    <a:latin typeface="Cambria Math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tr-TR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tr-TR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tr-TR" i="1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tr-TR" b="0" i="1" smtClean="0">
                          <a:latin typeface="Cambria Math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tr-TR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tr-T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i="1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tr-TR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tr-TR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tr-TR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r-T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i="1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tr-TR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tr-TR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tr-TR" b="0" i="1" smtClean="0">
                          <a:latin typeface="Cambria Math"/>
                        </a:rPr>
                        <m:t>+</m:t>
                      </m:r>
                      <m:r>
                        <a:rPr lang="tr-TR" b="0" i="1" smtClean="0">
                          <a:latin typeface="Cambria Math"/>
                        </a:rPr>
                        <m:t>𝑛</m:t>
                      </m:r>
                      <m:r>
                        <a:rPr lang="tr-TR" b="0" i="1" smtClean="0">
                          <a:latin typeface="Cambria Math"/>
                        </a:rPr>
                        <m:t>(</m:t>
                      </m:r>
                      <m:r>
                        <a:rPr lang="tr-TR" b="0" i="1" smtClean="0">
                          <a:latin typeface="Cambria Math"/>
                        </a:rPr>
                        <m:t>𝑡</m:t>
                      </m:r>
                      <m:r>
                        <a:rPr lang="tr-TR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Metin kutusu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276" y="3043205"/>
                <a:ext cx="4047775" cy="63959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Dikdörtgen 2"/>
              <p:cNvSpPr/>
              <p:nvPr/>
            </p:nvSpPr>
            <p:spPr>
              <a:xfrm>
                <a:off x="5169316" y="3178338"/>
                <a:ext cx="28087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i="1" smtClean="0">
                          <a:latin typeface="Cambria Math"/>
                        </a:rPr>
                        <m:t>,</m:t>
                      </m:r>
                      <m:r>
                        <a:rPr lang="tr-TR" b="0" i="1" smtClean="0">
                          <a:latin typeface="Cambria Math"/>
                        </a:rPr>
                        <m:t>          </m:t>
                      </m:r>
                      <m:sSub>
                        <m:sSubPr>
                          <m:ctrlPr>
                            <a:rPr lang="tr-T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  <m:sub>
                          <m:r>
                            <a:rPr lang="tr-T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tr-TR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tr-TR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tr-TR" i="1">
                          <a:latin typeface="Cambria Math"/>
                        </a:rPr>
                        <m:t>=</m:t>
                      </m:r>
                      <m:r>
                        <a:rPr lang="tr-TR" i="1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tr-TR" i="1">
                          <a:latin typeface="Cambria Math"/>
                          <a:ea typeface="Cambria Math"/>
                        </a:rPr>
                        <m:t>∗</m:t>
                      </m:r>
                      <m:sSub>
                        <m:sSubPr>
                          <m:ctrlPr>
                            <a:rPr lang="tr-T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  <m:sub>
                          <m:r>
                            <a:rPr lang="tr-T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tr-TR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tr-TR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Dikdörtgen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9316" y="3178338"/>
                <a:ext cx="2808782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Metin kutusu 15"/>
              <p:cNvSpPr txBox="1"/>
              <p:nvPr/>
            </p:nvSpPr>
            <p:spPr>
              <a:xfrm>
                <a:off x="1322276" y="4122400"/>
                <a:ext cx="4659865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tr-T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tr-TR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tr-TR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i="1">
                                    <a:latin typeface="Cambria Math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tr-TR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tr-TR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tr-TR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tr-TR" i="1">
                                    <a:latin typeface="Cambria Math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tr-TR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tr-TR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tr-TR" i="1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tr-TR" b="0" i="1" smtClean="0">
                          <a:latin typeface="Cambria Math"/>
                        </a:rPr>
                        <m:t>∗</m:t>
                      </m:r>
                      <m:d>
                        <m:dPr>
                          <m:ctrlPr>
                            <a:rPr lang="tr-TR" b="0" i="1" smtClean="0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tr-TR" i="1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tr-TR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tr-TR" i="1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tr-TR" i="1">
                                        <a:latin typeface="Cambria Math"/>
                                        <a:ea typeface="Cambria Math"/>
                                      </a:rPr>
                                      <m:t>𝛼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tr-TR" i="1">
                              <a:latin typeface="Cambria Math"/>
                            </a:rPr>
                            <m:t>∗</m:t>
                          </m:r>
                          <m:sSub>
                            <m:sSubPr>
                              <m:ctrlPr>
                                <a:rPr lang="tr-TR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tr-TR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tr-TR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tr-TR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tr-TR" b="0" i="1" smtClean="0">
                          <a:latin typeface="Cambria Math"/>
                        </a:rPr>
                        <m:t>+</m:t>
                      </m:r>
                      <m:r>
                        <a:rPr lang="tr-TR" b="0" i="1" smtClean="0">
                          <a:latin typeface="Cambria Math"/>
                        </a:rPr>
                        <m:t>𝑛</m:t>
                      </m:r>
                      <m:r>
                        <a:rPr lang="tr-TR" b="0" i="1" smtClean="0">
                          <a:latin typeface="Cambria Math"/>
                        </a:rPr>
                        <m:t>(</m:t>
                      </m:r>
                      <m:r>
                        <a:rPr lang="tr-TR" b="0" i="1" smtClean="0">
                          <a:latin typeface="Cambria Math"/>
                        </a:rPr>
                        <m:t>𝑡</m:t>
                      </m:r>
                      <m:r>
                        <a:rPr lang="tr-TR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Metin kutusu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276" y="4122400"/>
                <a:ext cx="4659865" cy="714683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Metin kutusu 16"/>
              <p:cNvSpPr txBox="1"/>
              <p:nvPr/>
            </p:nvSpPr>
            <p:spPr>
              <a:xfrm>
                <a:off x="1315831" y="5186134"/>
                <a:ext cx="4317079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tr-T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tr-TR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tr-TR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tr-TR" i="1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tr-TR" i="1">
                              <a:latin typeface="Cambria Math"/>
                            </a:rPr>
                            <m:t>𝑎</m:t>
                          </m:r>
                          <m:d>
                            <m:dPr>
                              <m:ctrlPr>
                                <a:rPr lang="tr-TR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tr-TR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tr-TR" i="1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tr-TR" i="1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tr-TR" i="1">
                              <a:latin typeface="Cambria Math"/>
                              <a:ea typeface="Cambria Math"/>
                            </a:rPr>
                            <m:t>𝛼</m:t>
                          </m:r>
                          <m:r>
                            <a:rPr lang="tr-TR" i="1">
                              <a:latin typeface="Cambria Math"/>
                            </a:rPr>
                            <m:t>∗</m:t>
                          </m:r>
                          <m:r>
                            <m:rPr>
                              <m:brk m:alnAt="7"/>
                            </m:rPr>
                            <a:rPr lang="tr-TR" i="1">
                              <a:latin typeface="Cambria Math"/>
                            </a:rPr>
                            <m:t>𝑎</m:t>
                          </m:r>
                          <m:d>
                            <m:dPr>
                              <m:ctrlPr>
                                <a:rPr lang="tr-TR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tr-TR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tr-TR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tr-TR" b="0" i="1" smtClean="0">
                          <a:latin typeface="Cambria Math"/>
                        </a:rPr>
                        <m:t>∗</m:t>
                      </m:r>
                      <m:sSub>
                        <m:sSubPr>
                          <m:ctrlPr>
                            <a:rPr lang="tr-T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tr-TR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tr-TR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tr-TR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tr-TR" b="0" i="1" smtClean="0">
                          <a:latin typeface="Cambria Math"/>
                        </a:rPr>
                        <m:t>+</m:t>
                      </m:r>
                      <m:r>
                        <a:rPr lang="tr-TR" b="0" i="1" smtClean="0">
                          <a:latin typeface="Cambria Math"/>
                        </a:rPr>
                        <m:t>𝑛</m:t>
                      </m:r>
                      <m:r>
                        <a:rPr lang="tr-TR" b="0" i="1" smtClean="0">
                          <a:latin typeface="Cambria Math"/>
                        </a:rPr>
                        <m:t>(</m:t>
                      </m:r>
                      <m:r>
                        <a:rPr lang="tr-TR" b="0" i="1" smtClean="0">
                          <a:latin typeface="Cambria Math"/>
                        </a:rPr>
                        <m:t>𝑡</m:t>
                      </m:r>
                      <m:r>
                        <a:rPr lang="tr-TR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Metin kutusu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831" y="5186134"/>
                <a:ext cx="4317079" cy="404983"/>
              </a:xfrm>
              <a:prstGeom prst="rect">
                <a:avLst/>
              </a:prstGeom>
              <a:blipFill rotWithShape="1">
                <a:blip r:embed="rId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Düz Bağlayıcı 17"/>
          <p:cNvCxnSpPr/>
          <p:nvPr/>
        </p:nvCxnSpPr>
        <p:spPr>
          <a:xfrm>
            <a:off x="2129629" y="3483996"/>
            <a:ext cx="0" cy="95151"/>
          </a:xfrm>
          <a:prstGeom prst="line">
            <a:avLst/>
          </a:prstGeom>
          <a:ln w="19050">
            <a:solidFill>
              <a:srgbClr val="330B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Düz Bağlayıcı 18"/>
          <p:cNvCxnSpPr/>
          <p:nvPr/>
        </p:nvCxnSpPr>
        <p:spPr>
          <a:xfrm>
            <a:off x="3774849" y="3465578"/>
            <a:ext cx="0" cy="95151"/>
          </a:xfrm>
          <a:prstGeom prst="line">
            <a:avLst/>
          </a:prstGeom>
          <a:ln w="19050">
            <a:solidFill>
              <a:srgbClr val="330B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Düz Bağlayıcı 19"/>
          <p:cNvCxnSpPr/>
          <p:nvPr/>
        </p:nvCxnSpPr>
        <p:spPr>
          <a:xfrm flipV="1">
            <a:off x="2129629" y="3560729"/>
            <a:ext cx="1645220" cy="8150"/>
          </a:xfrm>
          <a:prstGeom prst="line">
            <a:avLst/>
          </a:prstGeom>
          <a:ln w="19050">
            <a:solidFill>
              <a:srgbClr val="330B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Düz Bağlayıcı 20"/>
          <p:cNvCxnSpPr/>
          <p:nvPr/>
        </p:nvCxnSpPr>
        <p:spPr>
          <a:xfrm>
            <a:off x="2123696" y="5551981"/>
            <a:ext cx="0" cy="9515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Düz Bağlayıcı 21"/>
          <p:cNvCxnSpPr/>
          <p:nvPr/>
        </p:nvCxnSpPr>
        <p:spPr>
          <a:xfrm>
            <a:off x="4061500" y="5536788"/>
            <a:ext cx="0" cy="9515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Düz Bağlayıcı 22"/>
          <p:cNvCxnSpPr/>
          <p:nvPr/>
        </p:nvCxnSpPr>
        <p:spPr>
          <a:xfrm flipV="1">
            <a:off x="2123696" y="5627013"/>
            <a:ext cx="1937804" cy="985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Dikdörtgen 23"/>
              <p:cNvSpPr/>
              <p:nvPr/>
            </p:nvSpPr>
            <p:spPr>
              <a:xfrm>
                <a:off x="1900155" y="3568879"/>
                <a:ext cx="23977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i="1">
                          <a:solidFill>
                            <a:srgbClr val="330BC5"/>
                          </a:solidFill>
                          <a:latin typeface="Cambria Math"/>
                        </a:rPr>
                        <m:t>𝑡𝑤𝑜</m:t>
                      </m:r>
                      <m:r>
                        <a:rPr lang="tr-TR" i="1">
                          <a:solidFill>
                            <a:srgbClr val="330BC5"/>
                          </a:solidFill>
                          <a:latin typeface="Cambria Math"/>
                        </a:rPr>
                        <m:t> </m:t>
                      </m:r>
                      <m:r>
                        <a:rPr lang="tr-TR" i="1">
                          <a:solidFill>
                            <a:srgbClr val="330BC5"/>
                          </a:solidFill>
                          <a:latin typeface="Cambria Math"/>
                        </a:rPr>
                        <m:t>𝑠𝑡𝑒𝑒𝑟𝑖𝑛𝑔</m:t>
                      </m:r>
                      <m:r>
                        <a:rPr lang="tr-TR" i="1">
                          <a:solidFill>
                            <a:srgbClr val="330BC5"/>
                          </a:solidFill>
                          <a:latin typeface="Cambria Math"/>
                        </a:rPr>
                        <m:t> </m:t>
                      </m:r>
                      <m:r>
                        <a:rPr lang="tr-TR" i="1">
                          <a:solidFill>
                            <a:srgbClr val="330BC5"/>
                          </a:solidFill>
                          <a:latin typeface="Cambria Math"/>
                        </a:rPr>
                        <m:t>𝑣𝑒𝑐𝑡𝑜𝑟𝑠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Dikdörtgen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155" y="3568879"/>
                <a:ext cx="2397771" cy="369332"/>
              </a:xfrm>
              <a:prstGeom prst="rect">
                <a:avLst/>
              </a:prstGeom>
              <a:blipFill rotWithShape="1">
                <a:blip r:embed="rId9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Dikdörtgen 24"/>
              <p:cNvSpPr/>
              <p:nvPr/>
            </p:nvSpPr>
            <p:spPr>
              <a:xfrm>
                <a:off x="792854" y="5656700"/>
                <a:ext cx="430964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𝑙𝑖𝑛𝑒𝑎𝑟</m:t>
                      </m:r>
                      <m:r>
                        <a:rPr lang="tr-TR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tr-TR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𝑐𝑜𝑚𝑏𝑖𝑛𝑎𝑡𝑖𝑜𝑛</m:t>
                      </m:r>
                      <m:r>
                        <a:rPr lang="tr-TR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tr-TR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𝑜𝑓</m:t>
                      </m:r>
                      <m:r>
                        <a:rPr lang="tr-TR" i="1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tr-TR" i="1">
                          <a:solidFill>
                            <a:srgbClr val="FF0000"/>
                          </a:solidFill>
                          <a:latin typeface="Cambria Math"/>
                        </a:rPr>
                        <m:t>𝑠𝑡𝑒𝑒𝑟𝑖𝑛𝑔</m:t>
                      </m:r>
                      <m:r>
                        <a:rPr lang="tr-TR" i="1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tr-TR" i="1">
                          <a:solidFill>
                            <a:srgbClr val="FF0000"/>
                          </a:solidFill>
                          <a:latin typeface="Cambria Math"/>
                        </a:rPr>
                        <m:t>𝑣𝑒𝑐𝑡𝑜𝑟𝑠</m:t>
                      </m:r>
                    </m:oMath>
                  </m:oMathPara>
                </a14:m>
                <a:endParaRPr lang="tr-TR" b="0" i="1" dirty="0" smtClean="0">
                  <a:solidFill>
                    <a:srgbClr val="FF0000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tr-TR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𝑛𝑜𝑡</m:t>
                      </m:r>
                      <m:r>
                        <a:rPr lang="tr-TR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tr-TR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𝑎</m:t>
                      </m:r>
                      <m:r>
                        <a:rPr lang="tr-TR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tr-TR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𝑠𝑡𝑒𝑒𝑟𝑖𝑛𝑔</m:t>
                      </m:r>
                      <m:r>
                        <a:rPr lang="tr-TR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tr-TR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𝑣𝑒𝑐𝑡𝑜𝑟</m:t>
                      </m:r>
                      <m:r>
                        <a:rPr lang="tr-TR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Dikdörtgen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854" y="5656700"/>
                <a:ext cx="4309641" cy="646331"/>
              </a:xfrm>
              <a:prstGeom prst="rect">
                <a:avLst/>
              </a:prstGeom>
              <a:blipFill rotWithShape="1">
                <a:blip r:embed="rId10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Metin kutusu 25"/>
          <p:cNvSpPr txBox="1"/>
          <p:nvPr/>
        </p:nvSpPr>
        <p:spPr>
          <a:xfrm>
            <a:off x="963039" y="1124744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Monotype Corsiva" panose="03010101010201010101" pitchFamily="66" charset="0"/>
              </a:rPr>
              <a:t>Signal Model</a:t>
            </a:r>
            <a:endParaRPr lang="en-US" sz="2800" dirty="0">
              <a:latin typeface="Monotype Corsiva" panose="030101010102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90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3" grpId="0"/>
      <p:bldP spid="16" grpId="0"/>
      <p:bldP spid="17" grpId="0"/>
      <p:bldP spid="24" grpId="0"/>
      <p:bldP spid="25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8"/>
          <p:cNvGrpSpPr>
            <a:grpSpLocks/>
          </p:cNvGrpSpPr>
          <p:nvPr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9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Date Placeholder 9"/>
          <p:cNvSpPr>
            <a:spLocks noGrp="1"/>
          </p:cNvSpPr>
          <p:nvPr>
            <p:ph type="dt" sz="half" idx="4294967295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  <p:sp>
        <p:nvSpPr>
          <p:cNvPr id="2" name="Metin kutusu 1"/>
          <p:cNvSpPr txBox="1"/>
          <p:nvPr/>
        </p:nvSpPr>
        <p:spPr>
          <a:xfrm>
            <a:off x="2493619" y="328096"/>
            <a:ext cx="4121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DOA Estimation of Coherent Signals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7" name="Metin kutusu 26"/>
          <p:cNvSpPr txBox="1"/>
          <p:nvPr/>
        </p:nvSpPr>
        <p:spPr>
          <a:xfrm>
            <a:off x="1043608" y="1124744"/>
            <a:ext cx="20738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Spatial Smoothing</a:t>
            </a:r>
            <a:endParaRPr lang="en-US" sz="2000" dirty="0"/>
          </a:p>
        </p:txBody>
      </p:sp>
      <p:sp>
        <p:nvSpPr>
          <p:cNvPr id="13" name="Metin kutusu 12"/>
          <p:cNvSpPr txBox="1"/>
          <p:nvPr/>
        </p:nvSpPr>
        <p:spPr>
          <a:xfrm>
            <a:off x="3064613" y="223643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1</a:t>
            </a:r>
            <a:endParaRPr lang="en-US" dirty="0"/>
          </a:p>
        </p:txBody>
      </p:sp>
      <p:sp>
        <p:nvSpPr>
          <p:cNvPr id="14" name="Metin kutusu 13"/>
          <p:cNvSpPr txBox="1"/>
          <p:nvPr/>
        </p:nvSpPr>
        <p:spPr>
          <a:xfrm>
            <a:off x="3496661" y="223643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2</a:t>
            </a:r>
            <a:endParaRPr lang="en-US" dirty="0"/>
          </a:p>
        </p:txBody>
      </p:sp>
      <p:sp>
        <p:nvSpPr>
          <p:cNvPr id="15" name="Metin kutusu 14"/>
          <p:cNvSpPr txBox="1"/>
          <p:nvPr/>
        </p:nvSpPr>
        <p:spPr>
          <a:xfrm>
            <a:off x="3953213" y="223643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3</a:t>
            </a:r>
            <a:endParaRPr lang="en-US" dirty="0"/>
          </a:p>
        </p:txBody>
      </p:sp>
      <p:sp>
        <p:nvSpPr>
          <p:cNvPr id="16" name="Metin kutusu 15"/>
          <p:cNvSpPr txBox="1"/>
          <p:nvPr/>
        </p:nvSpPr>
        <p:spPr>
          <a:xfrm>
            <a:off x="4375896" y="223643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4</a:t>
            </a:r>
            <a:endParaRPr lang="en-US" dirty="0"/>
          </a:p>
        </p:txBody>
      </p:sp>
      <p:sp>
        <p:nvSpPr>
          <p:cNvPr id="17" name="Metin kutusu 16"/>
          <p:cNvSpPr txBox="1"/>
          <p:nvPr/>
        </p:nvSpPr>
        <p:spPr>
          <a:xfrm>
            <a:off x="4803831" y="223643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5</a:t>
            </a:r>
            <a:endParaRPr lang="en-US" dirty="0"/>
          </a:p>
        </p:txBody>
      </p:sp>
      <p:sp>
        <p:nvSpPr>
          <p:cNvPr id="18" name="Metin kutusu 17"/>
          <p:cNvSpPr txBox="1"/>
          <p:nvPr/>
        </p:nvSpPr>
        <p:spPr>
          <a:xfrm>
            <a:off x="5219460" y="223643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6</a:t>
            </a:r>
            <a:endParaRPr lang="en-US" dirty="0"/>
          </a:p>
        </p:txBody>
      </p:sp>
      <p:sp>
        <p:nvSpPr>
          <p:cNvPr id="19" name="Metin kutusu 18"/>
          <p:cNvSpPr txBox="1"/>
          <p:nvPr/>
        </p:nvSpPr>
        <p:spPr>
          <a:xfrm>
            <a:off x="6083605" y="223799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8</a:t>
            </a:r>
            <a:endParaRPr lang="en-US" dirty="0"/>
          </a:p>
        </p:txBody>
      </p:sp>
      <p:sp>
        <p:nvSpPr>
          <p:cNvPr id="20" name="Metin kutusu 19"/>
          <p:cNvSpPr txBox="1"/>
          <p:nvPr/>
        </p:nvSpPr>
        <p:spPr>
          <a:xfrm>
            <a:off x="5619919" y="223799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7</a:t>
            </a:r>
            <a:endParaRPr lang="en-US" dirty="0"/>
          </a:p>
        </p:txBody>
      </p:sp>
      <p:sp>
        <p:nvSpPr>
          <p:cNvPr id="21" name="Metin kutusu 20"/>
          <p:cNvSpPr txBox="1"/>
          <p:nvPr/>
        </p:nvSpPr>
        <p:spPr>
          <a:xfrm>
            <a:off x="6486455" y="223643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9</a:t>
            </a:r>
            <a:endParaRPr lang="en-US" dirty="0"/>
          </a:p>
        </p:txBody>
      </p:sp>
      <p:sp>
        <p:nvSpPr>
          <p:cNvPr id="22" name="Metin kutusu 21"/>
          <p:cNvSpPr txBox="1"/>
          <p:nvPr/>
        </p:nvSpPr>
        <p:spPr>
          <a:xfrm>
            <a:off x="2637819" y="2236432"/>
            <a:ext cx="263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0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2697418" y="2092417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129466" y="2092417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561514" y="2092417"/>
            <a:ext cx="144016" cy="14401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993562" y="2092417"/>
            <a:ext cx="144016" cy="14401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425610" y="2092417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673561" y="2092417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143204" y="2092417"/>
            <a:ext cx="144016" cy="14401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855024" y="2092417"/>
            <a:ext cx="144016" cy="14401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287072" y="2092417"/>
            <a:ext cx="144016" cy="14401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546054" y="2093981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Düz Bağlayıcı 33"/>
          <p:cNvCxnSpPr/>
          <p:nvPr/>
        </p:nvCxnSpPr>
        <p:spPr>
          <a:xfrm>
            <a:off x="2667984" y="1968457"/>
            <a:ext cx="0" cy="9515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Düz Bağlayıcı 34"/>
          <p:cNvCxnSpPr/>
          <p:nvPr/>
        </p:nvCxnSpPr>
        <p:spPr>
          <a:xfrm>
            <a:off x="6319648" y="1968457"/>
            <a:ext cx="0" cy="9515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Düz Bağlayıcı 35"/>
          <p:cNvCxnSpPr/>
          <p:nvPr/>
        </p:nvCxnSpPr>
        <p:spPr>
          <a:xfrm flipV="1">
            <a:off x="2667984" y="1953264"/>
            <a:ext cx="3649401" cy="985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Düz Bağlayıcı 36"/>
          <p:cNvCxnSpPr/>
          <p:nvPr/>
        </p:nvCxnSpPr>
        <p:spPr>
          <a:xfrm>
            <a:off x="3094496" y="2408428"/>
            <a:ext cx="0" cy="9515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Düz Bağlayıcı 37"/>
          <p:cNvCxnSpPr/>
          <p:nvPr/>
        </p:nvCxnSpPr>
        <p:spPr>
          <a:xfrm>
            <a:off x="6746160" y="2408428"/>
            <a:ext cx="0" cy="9515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Düz Bağlayıcı 38"/>
          <p:cNvCxnSpPr/>
          <p:nvPr/>
        </p:nvCxnSpPr>
        <p:spPr>
          <a:xfrm flipV="1">
            <a:off x="3096759" y="2503579"/>
            <a:ext cx="3649401" cy="985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Metin kutusu 39"/>
              <p:cNvSpPr txBox="1"/>
              <p:nvPr/>
            </p:nvSpPr>
            <p:spPr>
              <a:xfrm>
                <a:off x="800722" y="4066795"/>
                <a:ext cx="4748288" cy="4180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tr-TR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tr-T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tr-TR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tr-T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tr-TR" i="1">
                              <a:latin typeface="Cambria Math"/>
                            </a:rPr>
                            <m:t>𝑠</m:t>
                          </m:r>
                        </m:sub>
                      </m:sSub>
                      <m:sSup>
                        <m:sSupPr>
                          <m:ctrlPr>
                            <a:rPr lang="tr-TR" i="1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tr-TR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tr-TR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tr-TR" i="1">
                              <a:latin typeface="Cambria Math"/>
                            </a:rPr>
                            <m:t>𝐻</m:t>
                          </m:r>
                        </m:sup>
                      </m:sSup>
                      <m:r>
                        <a:rPr lang="tr-TR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tr-TR" i="1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tr-TR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  <m:sup>
                          <m:r>
                            <a:rPr lang="tr-TR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tr-TR" b="0" i="1" smtClean="0">
                          <a:latin typeface="Cambria Math"/>
                        </a:rPr>
                        <m:t>𝐼</m:t>
                      </m:r>
                      <m:r>
                        <m:rPr>
                          <m:nor/>
                        </m:rPr>
                        <a:rPr lang="tr-TR" dirty="0"/>
                        <m:t>,       </m:t>
                      </m:r>
                      <m:sSub>
                        <m:sSubPr>
                          <m:ctrlPr>
                            <a:rPr lang="tr-T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tr-TR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tr-TR" dirty="0"/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i="1" dirty="0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i="1" dirty="0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b="0" i="1" dirty="0" smtClean="0">
                                    <a:latin typeface="Cambria Math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tr-TR" b="0" i="1" dirty="0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tr-TR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tr-TR" i="1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tr-TR" i="1" dirty="0">
                                    <a:latin typeface="Cambria Math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tr-TR" i="1" dirty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tr-TR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tr-TR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Metin kutusu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22" y="4066795"/>
                <a:ext cx="4748288" cy="418063"/>
              </a:xfrm>
              <a:prstGeom prst="rect">
                <a:avLst/>
              </a:prstGeom>
              <a:blipFill rotWithShape="1">
                <a:blip r:embed="rId3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Metin kutusu 40"/>
              <p:cNvSpPr txBox="1"/>
              <p:nvPr/>
            </p:nvSpPr>
            <p:spPr>
              <a:xfrm>
                <a:off x="905380" y="3506064"/>
                <a:ext cx="17718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tr-TR" b="0" i="1" smtClean="0"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a:rPr lang="tr-TR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tr-TR" i="1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tr-TR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tr-TR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tr-TR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tr-TR" b="1" i="1" smtClean="0">
                          <a:latin typeface="Cambria Math"/>
                        </a:rPr>
                        <m:t>∗</m:t>
                      </m:r>
                      <m:r>
                        <a:rPr lang="tr-TR" b="1" i="1" smtClean="0">
                          <a:latin typeface="Cambria Math"/>
                          <a:ea typeface="Cambria Math"/>
                        </a:rPr>
                        <m:t>𝜶</m:t>
                      </m:r>
                      <m:sSup>
                        <m:sSupPr>
                          <m:ctrlPr>
                            <a:rPr lang="tr-TR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tr-TR" b="1" i="1">
                              <a:latin typeface="Cambria Math"/>
                              <a:ea typeface="Cambria Math"/>
                            </a:rPr>
                            <m:t>𝜶</m:t>
                          </m:r>
                        </m:e>
                        <m:sup>
                          <m:r>
                            <a:rPr lang="tr-TR" i="1">
                              <a:latin typeface="Cambria Math"/>
                            </a:rPr>
                            <m:t>𝐻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Metin kutusu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380" y="3506064"/>
                <a:ext cx="1771895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Metin kutusu 41"/>
              <p:cNvSpPr txBox="1"/>
              <p:nvPr/>
            </p:nvSpPr>
            <p:spPr>
              <a:xfrm>
                <a:off x="987176" y="2818528"/>
                <a:ext cx="1007905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tr-TR" b="1" i="1">
                          <a:latin typeface="Cambria Math"/>
                          <a:ea typeface="Cambria Math"/>
                        </a:rPr>
                        <m:t>𝜶</m:t>
                      </m:r>
                      <m:r>
                        <a:rPr lang="tr-TR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i="1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Metin kutusu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176" y="2818528"/>
                <a:ext cx="1007905" cy="55425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Dikdörtgen 42"/>
              <p:cNvSpPr/>
              <p:nvPr/>
            </p:nvSpPr>
            <p:spPr>
              <a:xfrm>
                <a:off x="1781909" y="2910989"/>
                <a:ext cx="24497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i="1" smtClean="0">
                          <a:latin typeface="Cambria Math"/>
                        </a:rPr>
                        <m:t>,</m:t>
                      </m:r>
                      <m:r>
                        <a:rPr lang="tr-TR" b="0" i="1" smtClean="0">
                          <a:latin typeface="Cambria Math"/>
                        </a:rPr>
                        <m:t>  </m:t>
                      </m:r>
                      <m:sSub>
                        <m:sSubPr>
                          <m:ctrlPr>
                            <a:rPr lang="tr-T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  <m:sub>
                          <m:r>
                            <a:rPr lang="tr-T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tr-TR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tr-TR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tr-TR" i="1">
                          <a:latin typeface="Cambria Math"/>
                        </a:rPr>
                        <m:t>=</m:t>
                      </m:r>
                      <m:r>
                        <a:rPr lang="tr-TR" i="1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tr-TR" i="1">
                          <a:latin typeface="Cambria Math"/>
                          <a:ea typeface="Cambria Math"/>
                        </a:rPr>
                        <m:t>∗</m:t>
                      </m:r>
                      <m:sSub>
                        <m:sSubPr>
                          <m:ctrlPr>
                            <a:rPr lang="tr-T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  <m:sub>
                          <m:r>
                            <a:rPr lang="tr-T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tr-TR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tr-TR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Dikdörtgen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909" y="2910989"/>
                <a:ext cx="2449710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Metin kutusu 44"/>
              <p:cNvSpPr txBox="1"/>
              <p:nvPr/>
            </p:nvSpPr>
            <p:spPr>
              <a:xfrm>
                <a:off x="800722" y="4459623"/>
                <a:ext cx="7628627" cy="9727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tr-TR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tr-TR" i="1">
                            <a:latin typeface="Cambria Math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tr-TR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tr-TR" i="1">
                            <a:latin typeface="Cambria Math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tr-TR" i="1">
                            <a:latin typeface="Cambria Math"/>
                          </a:rPr>
                          <m:t>𝑠</m:t>
                        </m:r>
                      </m:sub>
                    </m:sSub>
                    <m:sSup>
                      <m:sSupPr>
                        <m:ctrlPr>
                          <a:rPr lang="tr-TR" i="1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tr-T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tr-TR" i="1">
                            <a:latin typeface="Cambria Math"/>
                          </a:rPr>
                          <m:t>𝐻</m:t>
                        </m:r>
                      </m:sup>
                    </m:sSup>
                    <m:r>
                      <a:rPr lang="tr-TR" i="1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tr-TR" i="1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tr-T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/>
                                <a:ea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tr-TR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tr-TR" b="0" i="1" smtClean="0">
                        <a:latin typeface="Cambria Math"/>
                      </a:rPr>
                      <m:t>𝐼</m:t>
                    </m:r>
                  </m:oMath>
                </a14:m>
                <a:r>
                  <a:rPr lang="tr-TR" dirty="0" smtClean="0"/>
                  <a:t>,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tr-TR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tr-TR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tr-T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tr-TR" b="0" i="1" smtClean="0">
                        <a:latin typeface="Cambria Math"/>
                      </a:rPr>
                      <m:t>𝐷</m:t>
                    </m:r>
                    <m:r>
                      <a:rPr lang="tr-TR" b="0" i="1" smtClean="0">
                        <a:latin typeface="Cambria Math"/>
                      </a:rPr>
                      <m:t>     </m:t>
                    </m:r>
                    <m:r>
                      <a:rPr lang="tr-TR" b="0" i="1" smtClean="0">
                        <a:latin typeface="Cambria Math"/>
                      </a:rPr>
                      <m:t>𝑤h𝑒𝑟𝑒</m:t>
                    </m:r>
                    <m:r>
                      <a:rPr lang="tr-TR" b="0" i="1" smtClean="0">
                        <a:latin typeface="Cambria Math"/>
                      </a:rPr>
                      <m:t>  </m:t>
                    </m:r>
                    <m:r>
                      <a:rPr lang="tr-TR" b="0" i="1" smtClean="0">
                        <a:latin typeface="Cambria Math"/>
                      </a:rPr>
                      <m:t>𝐷</m:t>
                    </m:r>
                    <m:r>
                      <a:rPr lang="tr-TR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tr-TR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tr-TR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tr-TR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tr-TR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tr-TR" i="1">
                                      <a:latin typeface="Cambria Math"/>
                                    </a:rPr>
                                    <m:t>𝑗</m:t>
                                  </m:r>
                                  <m:f>
                                    <m:fPr>
                                      <m:ctrlPr>
                                        <a:rPr lang="tr-TR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tr-TR" i="1">
                                          <a:latin typeface="Cambria Math"/>
                                          <a:ea typeface="Cambria Math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m:rPr>
                                          <m:nor/>
                                        </m:rPr>
                                        <a:rPr lang="el-GR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λ</m:t>
                                      </m:r>
                                    </m:den>
                                  </m:f>
                                  <m:r>
                                    <a:rPr lang="tr-TR" i="1" dirty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func>
                                    <m:funcPr>
                                      <m:ctrlPr>
                                        <a:rPr lang="tr-TR" i="1">
                                          <a:latin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tr-TR">
                                          <a:latin typeface="Cambria Math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tr-TR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tr-TR" i="1">
                                              <a:latin typeface="Cambria Math"/>
                                              <a:ea typeface="Cambria Math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tr-TR" i="1">
                                              <a:latin typeface="Cambria Math"/>
                                              <a:ea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func>
                                </m:sup>
                              </m:sSup>
                            </m:e>
                            <m:e>
                              <m:r>
                                <a:rPr lang="tr-TR" b="0" i="1" smtClean="0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tr-TR" b="0" i="1" smtClean="0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tr-TR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tr-TR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tr-TR" i="1">
                                      <a:latin typeface="Cambria Math"/>
                                    </a:rPr>
                                    <m:t>𝑗</m:t>
                                  </m:r>
                                  <m:f>
                                    <m:fPr>
                                      <m:ctrlPr>
                                        <a:rPr lang="tr-TR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tr-TR" i="1">
                                          <a:latin typeface="Cambria Math"/>
                                          <a:ea typeface="Cambria Math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m:rPr>
                                          <m:nor/>
                                        </m:rPr>
                                        <a:rPr lang="el-GR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λ</m:t>
                                      </m:r>
                                    </m:den>
                                  </m:f>
                                  <m:r>
                                    <a:rPr lang="tr-TR" i="1" dirty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func>
                                    <m:funcPr>
                                      <m:ctrlPr>
                                        <a:rPr lang="tr-TR" i="1">
                                          <a:latin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tr-TR">
                                          <a:latin typeface="Cambria Math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tr-TR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tr-TR" i="1">
                                              <a:latin typeface="Cambria Math"/>
                                              <a:ea typeface="Cambria Math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tr-TR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func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5" name="Metin kutusu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22" y="4459623"/>
                <a:ext cx="7628627" cy="97270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Metin kutusu 45"/>
              <p:cNvSpPr txBox="1"/>
              <p:nvPr/>
            </p:nvSpPr>
            <p:spPr>
              <a:xfrm>
                <a:off x="807321" y="5549093"/>
                <a:ext cx="5496185" cy="4211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tr-TR" b="0" i="1" smtClean="0">
                              <a:latin typeface="Cambria Math"/>
                            </a:rPr>
                            <m:t>𝑠𝑠</m:t>
                          </m:r>
                        </m:sub>
                      </m:sSub>
                      <m:r>
                        <a:rPr lang="tr-TR" b="0" i="1" smtClean="0">
                          <a:latin typeface="Cambria Math"/>
                        </a:rPr>
                        <m:t>=</m:t>
                      </m:r>
                      <m:box>
                        <m:boxPr>
                          <m:ctrlPr>
                            <a:rPr lang="tr-TR" b="0" i="1" smtClean="0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tr-TR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tr-TR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tr-TR" b="0" i="1" smtClean="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r>
                        <a:rPr lang="tr-TR" b="0" i="1" smtClean="0">
                          <a:latin typeface="Cambria Math"/>
                        </a:rPr>
                        <m:t> (</m:t>
                      </m:r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tr-TR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tr-TR" b="0" i="1" smtClean="0">
                          <a:latin typeface="Cambria Math"/>
                        </a:rPr>
                        <m:t>)=</m:t>
                      </m:r>
                      <m:sSub>
                        <m:sSubPr>
                          <m:ctrlPr>
                            <a:rPr lang="tr-T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tr-TR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tr-TR" i="1" smtClean="0">
                              <a:latin typeface="Cambria Math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tr-TR" i="1">
                                  <a:latin typeface="Cambria Math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tr-TR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tr-TR" i="1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tr-TR" i="1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  <m:r>
                            <a:rPr lang="tr-TR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tr-TR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tr-TR" i="1">
                                  <a:latin typeface="Cambria Math"/>
                                </a:rPr>
                                <m:t>𝑠</m:t>
                              </m:r>
                            </m:sub>
                          </m:sSub>
                          <m:r>
                            <a:rPr lang="tr-TR" b="0" i="1" smtClean="0">
                              <a:latin typeface="Cambria Math"/>
                            </a:rPr>
                            <m:t>+</m:t>
                          </m:r>
                          <m:r>
                            <a:rPr lang="tr-TR" b="0" i="1" smtClean="0">
                              <a:latin typeface="Cambria Math"/>
                            </a:rPr>
                            <m:t>𝐷</m:t>
                          </m:r>
                          <m:sSub>
                            <m:sSubPr>
                              <m:ctrlPr>
                                <a:rPr lang="tr-TR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tr-TR" i="1">
                                  <a:latin typeface="Cambria Math"/>
                                </a:rPr>
                                <m:t>𝑠</m:t>
                              </m:r>
                            </m:sub>
                          </m:sSub>
                          <m:sSup>
                            <m:sSupPr>
                              <m:ctrlPr>
                                <a:rPr lang="tr-TR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tr-TR" b="0" i="1" smtClean="0">
                                  <a:latin typeface="Cambria Math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tr-TR" i="1">
                                  <a:latin typeface="Cambria Math"/>
                                </a:rPr>
                                <m:t>𝐻</m:t>
                              </m:r>
                            </m:sup>
                          </m:sSup>
                          <m:r>
                            <a:rPr lang="tr-TR" b="0" i="1" smtClean="0">
                              <a:latin typeface="Cambria Math"/>
                            </a:rPr>
                            <m:t>)</m:t>
                          </m:r>
                        </m:e>
                      </m:d>
                      <m:sSup>
                        <m:sSupPr>
                          <m:ctrlPr>
                            <a:rPr lang="tr-TR" i="1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tr-TR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tr-TR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tr-TR" i="1">
                              <a:latin typeface="Cambria Math"/>
                            </a:rPr>
                            <m:t>𝐻</m:t>
                          </m:r>
                        </m:sup>
                      </m:sSup>
                      <m:r>
                        <a:rPr lang="tr-TR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tr-TR" i="1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tr-TR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  <m:sup>
                          <m:r>
                            <a:rPr lang="tr-TR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tr-TR" b="0" i="1" smtClean="0">
                          <a:latin typeface="Cambria Math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Metin kutusu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321" y="5549093"/>
                <a:ext cx="5496185" cy="421141"/>
              </a:xfrm>
              <a:prstGeom prst="rect">
                <a:avLst/>
              </a:prstGeom>
              <a:blipFill rotWithShape="1">
                <a:blip r:embed="rId8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Düz Bağlayıcı 46"/>
          <p:cNvCxnSpPr/>
          <p:nvPr/>
        </p:nvCxnSpPr>
        <p:spPr>
          <a:xfrm>
            <a:off x="3533417" y="5917588"/>
            <a:ext cx="0" cy="95151"/>
          </a:xfrm>
          <a:prstGeom prst="line">
            <a:avLst/>
          </a:prstGeom>
          <a:ln w="19050">
            <a:solidFill>
              <a:srgbClr val="330B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Düz Bağlayıcı 47"/>
          <p:cNvCxnSpPr/>
          <p:nvPr/>
        </p:nvCxnSpPr>
        <p:spPr>
          <a:xfrm>
            <a:off x="4912837" y="5918767"/>
            <a:ext cx="0" cy="95151"/>
          </a:xfrm>
          <a:prstGeom prst="line">
            <a:avLst/>
          </a:prstGeom>
          <a:ln w="19050">
            <a:solidFill>
              <a:srgbClr val="330B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Düz Bağlayıcı 48"/>
          <p:cNvCxnSpPr/>
          <p:nvPr/>
        </p:nvCxnSpPr>
        <p:spPr>
          <a:xfrm>
            <a:off x="3535680" y="6013918"/>
            <a:ext cx="1379679" cy="0"/>
          </a:xfrm>
          <a:prstGeom prst="line">
            <a:avLst/>
          </a:prstGeom>
          <a:ln w="19050">
            <a:solidFill>
              <a:srgbClr val="330B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Dikdörtgen 50"/>
              <p:cNvSpPr/>
              <p:nvPr/>
            </p:nvSpPr>
            <p:spPr>
              <a:xfrm>
                <a:off x="3728402" y="6028722"/>
                <a:ext cx="95013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400" b="0" i="1" smtClean="0">
                          <a:solidFill>
                            <a:srgbClr val="330BC5"/>
                          </a:solidFill>
                          <a:latin typeface="Cambria Math"/>
                        </a:rPr>
                        <m:t>𝑟𝑎𝑛𝑘</m:t>
                      </m:r>
                      <m:r>
                        <a:rPr lang="tr-TR" sz="1400" b="0" i="1" smtClean="0">
                          <a:solidFill>
                            <a:srgbClr val="330BC5"/>
                          </a:solidFill>
                          <a:latin typeface="Cambria Math"/>
                        </a:rPr>
                        <m:t>=2</m:t>
                      </m:r>
                    </m:oMath>
                  </m:oMathPara>
                </a14:m>
                <a:endParaRPr lang="en-US" dirty="0">
                  <a:solidFill>
                    <a:srgbClr val="330BC5"/>
                  </a:solidFill>
                </a:endParaRPr>
              </a:p>
            </p:txBody>
          </p:sp>
        </mc:Choice>
        <mc:Fallback xmlns="">
          <p:sp>
            <p:nvSpPr>
              <p:cNvPr id="51" name="Dikdörtgen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402" y="6028722"/>
                <a:ext cx="950132" cy="30777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Düz Bağlayıcı 51"/>
          <p:cNvCxnSpPr/>
          <p:nvPr/>
        </p:nvCxnSpPr>
        <p:spPr>
          <a:xfrm>
            <a:off x="905380" y="5896283"/>
            <a:ext cx="0" cy="9515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Düz Bağlayıcı 52"/>
          <p:cNvCxnSpPr/>
          <p:nvPr/>
        </p:nvCxnSpPr>
        <p:spPr>
          <a:xfrm>
            <a:off x="2769426" y="5896283"/>
            <a:ext cx="0" cy="9515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Düz Bağlayıcı 53"/>
          <p:cNvCxnSpPr/>
          <p:nvPr/>
        </p:nvCxnSpPr>
        <p:spPr>
          <a:xfrm>
            <a:off x="905380" y="5981582"/>
            <a:ext cx="186404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Dikdörtgen 58"/>
              <p:cNvSpPr/>
              <p:nvPr/>
            </p:nvSpPr>
            <p:spPr>
              <a:xfrm>
                <a:off x="1460344" y="6012739"/>
                <a:ext cx="75411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𝑇𝐿</m:t>
                      </m:r>
                      <m:r>
                        <a:rPr lang="tr-TR" sz="1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;</m:t>
                      </m:r>
                      <m:r>
                        <a:rPr lang="tr-TR" sz="1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𝐷𝑅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" name="Dikdörtgen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344" y="6012739"/>
                <a:ext cx="754117" cy="30777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Dikdörtgen 59"/>
              <p:cNvSpPr/>
              <p:nvPr/>
            </p:nvSpPr>
            <p:spPr>
              <a:xfrm>
                <a:off x="4230961" y="1645487"/>
                <a:ext cx="39889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" name="Dikdörtgen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961" y="1645487"/>
                <a:ext cx="398892" cy="307777"/>
              </a:xfrm>
              <a:prstGeom prst="rect">
                <a:avLst/>
              </a:prstGeom>
              <a:blipFill rotWithShape="1">
                <a:blip r:embed="rId11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Dikdörtgen 60"/>
              <p:cNvSpPr/>
              <p:nvPr/>
            </p:nvSpPr>
            <p:spPr>
              <a:xfrm>
                <a:off x="4624092" y="2514996"/>
                <a:ext cx="40305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" name="Dikdörtgen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4092" y="2514996"/>
                <a:ext cx="403059" cy="307777"/>
              </a:xfrm>
              <a:prstGeom prst="rect">
                <a:avLst/>
              </a:prstGeom>
              <a:blipFill rotWithShape="1">
                <a:blip r:embed="rId1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Dikdörtgen 61"/>
              <p:cNvSpPr/>
              <p:nvPr/>
            </p:nvSpPr>
            <p:spPr>
              <a:xfrm>
                <a:off x="2704956" y="3536841"/>
                <a:ext cx="116653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tr-TR" sz="1400" b="0" dirty="0" smtClean="0">
                    <a:solidFill>
                      <a:srgbClr val="330BC5"/>
                    </a:solidFill>
                    <a:sym typeface="Wingdings" panose="05000000000000000000" pitchFamily="2" charset="2"/>
                  </a:rPr>
                  <a:t>  </a:t>
                </a:r>
                <a14:m>
                  <m:oMath xmlns:m="http://schemas.openxmlformats.org/officeDocument/2006/math">
                    <m:r>
                      <a:rPr lang="tr-TR" sz="1400" b="0" i="1" smtClean="0">
                        <a:solidFill>
                          <a:srgbClr val="330BC5"/>
                        </a:solidFill>
                        <a:latin typeface="Cambria Math"/>
                      </a:rPr>
                      <m:t>𝑟𝑎𝑛𝑘</m:t>
                    </m:r>
                    <m:r>
                      <a:rPr lang="tr-TR" sz="1400" b="0" i="1" smtClean="0">
                        <a:solidFill>
                          <a:srgbClr val="330BC5"/>
                        </a:solidFill>
                        <a:latin typeface="Cambria Math"/>
                      </a:rPr>
                      <m:t>=1</m:t>
                    </m:r>
                  </m:oMath>
                </a14:m>
                <a:endParaRPr lang="en-US" dirty="0">
                  <a:solidFill>
                    <a:srgbClr val="330BC5"/>
                  </a:solidFill>
                </a:endParaRPr>
              </a:p>
            </p:txBody>
          </p:sp>
        </mc:Choice>
        <mc:Fallback xmlns="">
          <p:sp>
            <p:nvSpPr>
              <p:cNvPr id="62" name="Dikdörtgen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956" y="3536841"/>
                <a:ext cx="1166538" cy="307777"/>
              </a:xfrm>
              <a:prstGeom prst="rect">
                <a:avLst/>
              </a:prstGeom>
              <a:blipFill rotWithShape="1">
                <a:blip r:embed="rId13"/>
                <a:stretch>
                  <a:fillRect l="-1571" t="-196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636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40" grpId="0"/>
      <p:bldP spid="41" grpId="0"/>
      <p:bldP spid="42" grpId="0"/>
      <p:bldP spid="43" grpId="0"/>
      <p:bldP spid="45" grpId="0"/>
      <p:bldP spid="46" grpId="0"/>
      <p:bldP spid="51" grpId="0"/>
      <p:bldP spid="59" grpId="0"/>
      <p:bldP spid="60" grpId="0"/>
      <p:bldP spid="61" grpId="0"/>
      <p:bldP spid="6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8"/>
          <p:cNvGrpSpPr>
            <a:grpSpLocks/>
          </p:cNvGrpSpPr>
          <p:nvPr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9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Date Placeholder 9"/>
          <p:cNvSpPr>
            <a:spLocks noGrp="1"/>
          </p:cNvSpPr>
          <p:nvPr>
            <p:ph type="dt" sz="half" idx="4294967295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  <p:sp>
        <p:nvSpPr>
          <p:cNvPr id="2" name="Metin kutusu 1"/>
          <p:cNvSpPr txBox="1"/>
          <p:nvPr/>
        </p:nvSpPr>
        <p:spPr>
          <a:xfrm>
            <a:off x="2493619" y="328096"/>
            <a:ext cx="4121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DOA Estimation of Coherent Signals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7" name="Metin kutusu 26"/>
          <p:cNvSpPr txBox="1"/>
          <p:nvPr/>
        </p:nvSpPr>
        <p:spPr>
          <a:xfrm>
            <a:off x="1043608" y="1124744"/>
            <a:ext cx="5498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Toeplitz Completion (Using The Difference </a:t>
            </a:r>
            <a:r>
              <a:rPr lang="en-US" sz="2000" dirty="0" err="1" smtClean="0"/>
              <a:t>Coarray</a:t>
            </a:r>
            <a:r>
              <a:rPr lang="en-US" sz="2000" dirty="0" smtClean="0"/>
              <a:t>)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Metin kutusu 39"/>
              <p:cNvSpPr txBox="1"/>
              <p:nvPr/>
            </p:nvSpPr>
            <p:spPr>
              <a:xfrm>
                <a:off x="714036" y="4933099"/>
                <a:ext cx="2269467" cy="3987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tr-TR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tr-TR" b="0" i="1" smtClean="0">
                          <a:latin typeface="Cambria Math"/>
                        </a:rPr>
                        <m:t>=</m:t>
                      </m:r>
                      <m:r>
                        <a:rPr lang="tr-TR" i="1" smtClean="0">
                          <a:latin typeface="Cambria Math"/>
                        </a:rPr>
                        <m:t>𝐴</m:t>
                      </m:r>
                      <m:sSub>
                        <m:sSubPr>
                          <m:ctrlPr>
                            <a:rPr lang="tr-T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tr-TR" i="1">
                              <a:latin typeface="Cambria Math"/>
                            </a:rPr>
                            <m:t>𝑠</m:t>
                          </m:r>
                        </m:sub>
                      </m:sSub>
                      <m:sSup>
                        <m:sSupPr>
                          <m:ctrlPr>
                            <a:rPr lang="tr-TR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tr-TR" b="0" i="1" smtClean="0"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tr-TR" i="1">
                              <a:latin typeface="Cambria Math"/>
                            </a:rPr>
                            <m:t>𝐻</m:t>
                          </m:r>
                        </m:sup>
                      </m:sSup>
                      <m:r>
                        <a:rPr lang="tr-TR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tr-TR" i="1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tr-TR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  <m:sup>
                          <m:r>
                            <a:rPr lang="tr-TR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tr-TR" b="0" i="1" smtClean="0">
                          <a:latin typeface="Cambria Math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Metin kutusu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36" y="4933099"/>
                <a:ext cx="2269467" cy="398764"/>
              </a:xfrm>
              <a:prstGeom prst="rect">
                <a:avLst/>
              </a:prstGeom>
              <a:blipFill rotWithShape="1">
                <a:blip r:embed="rId4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Metin kutusu 40"/>
              <p:cNvSpPr txBox="1"/>
              <p:nvPr/>
            </p:nvSpPr>
            <p:spPr>
              <a:xfrm>
                <a:off x="766997" y="4372368"/>
                <a:ext cx="17718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tr-TR" b="0" i="1" smtClean="0"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a:rPr lang="tr-TR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tr-TR" i="1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tr-TR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tr-TR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tr-TR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tr-TR" b="1" i="1" smtClean="0">
                          <a:latin typeface="Cambria Math"/>
                        </a:rPr>
                        <m:t>∗</m:t>
                      </m:r>
                      <m:r>
                        <a:rPr lang="tr-TR" b="1" i="1" smtClean="0">
                          <a:latin typeface="Cambria Math"/>
                          <a:ea typeface="Cambria Math"/>
                        </a:rPr>
                        <m:t>𝜶</m:t>
                      </m:r>
                      <m:sSup>
                        <m:sSupPr>
                          <m:ctrlPr>
                            <a:rPr lang="tr-TR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tr-TR" b="1" i="1">
                              <a:latin typeface="Cambria Math"/>
                              <a:ea typeface="Cambria Math"/>
                            </a:rPr>
                            <m:t>𝜶</m:t>
                          </m:r>
                        </m:e>
                        <m:sup>
                          <m:r>
                            <a:rPr lang="tr-TR" i="1">
                              <a:latin typeface="Cambria Math"/>
                            </a:rPr>
                            <m:t>𝐻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Metin kutusu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997" y="4372368"/>
                <a:ext cx="1771895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Metin kutusu 41"/>
              <p:cNvSpPr txBox="1"/>
              <p:nvPr/>
            </p:nvSpPr>
            <p:spPr>
              <a:xfrm>
                <a:off x="848793" y="3684832"/>
                <a:ext cx="1007905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tr-TR" b="1" i="1">
                          <a:latin typeface="Cambria Math"/>
                          <a:ea typeface="Cambria Math"/>
                        </a:rPr>
                        <m:t>𝜶</m:t>
                      </m:r>
                      <m:r>
                        <a:rPr lang="tr-TR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i="1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Metin kutusu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793" y="3684832"/>
                <a:ext cx="1007905" cy="55425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Dikdörtgen 42"/>
              <p:cNvSpPr/>
              <p:nvPr/>
            </p:nvSpPr>
            <p:spPr>
              <a:xfrm>
                <a:off x="1643526" y="3777293"/>
                <a:ext cx="24497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i="1" smtClean="0">
                          <a:latin typeface="Cambria Math"/>
                        </a:rPr>
                        <m:t>,</m:t>
                      </m:r>
                      <m:r>
                        <a:rPr lang="tr-TR" b="0" i="1" smtClean="0">
                          <a:latin typeface="Cambria Math"/>
                        </a:rPr>
                        <m:t>  </m:t>
                      </m:r>
                      <m:sSub>
                        <m:sSubPr>
                          <m:ctrlPr>
                            <a:rPr lang="tr-T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  <m:sub>
                          <m:r>
                            <a:rPr lang="tr-T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tr-TR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tr-TR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tr-TR" i="1">
                          <a:latin typeface="Cambria Math"/>
                        </a:rPr>
                        <m:t>=</m:t>
                      </m:r>
                      <m:r>
                        <a:rPr lang="tr-TR" i="1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tr-TR" i="1">
                          <a:latin typeface="Cambria Math"/>
                          <a:ea typeface="Cambria Math"/>
                        </a:rPr>
                        <m:t>∗</m:t>
                      </m:r>
                      <m:sSub>
                        <m:sSubPr>
                          <m:ctrlPr>
                            <a:rPr lang="tr-T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  <m:sub>
                          <m:r>
                            <a:rPr lang="tr-T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tr-TR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tr-TR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Dikdörtgen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526" y="3777293"/>
                <a:ext cx="2449710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Dikdörtgen 61"/>
              <p:cNvSpPr/>
              <p:nvPr/>
            </p:nvSpPr>
            <p:spPr>
              <a:xfrm>
                <a:off x="2566573" y="4403145"/>
                <a:ext cx="343632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tr-TR" sz="1400" b="0" dirty="0" smtClean="0">
                    <a:solidFill>
                      <a:srgbClr val="330BC5"/>
                    </a:solidFill>
                    <a:sym typeface="Wingdings" panose="05000000000000000000" pitchFamily="2" charset="2"/>
                  </a:rPr>
                  <a:t>  </a:t>
                </a:r>
                <a14:m>
                  <m:oMath xmlns:m="http://schemas.openxmlformats.org/officeDocument/2006/math">
                    <m:r>
                      <a:rPr lang="tr-TR" sz="1400" b="0" i="1" smtClean="0">
                        <a:solidFill>
                          <a:srgbClr val="330BC5"/>
                        </a:solidFill>
                        <a:latin typeface="Cambria Math"/>
                      </a:rPr>
                      <m:t>𝑟𝑎𝑛𝑘</m:t>
                    </m:r>
                    <m:r>
                      <a:rPr lang="tr-TR" sz="1400" b="0" i="1" smtClean="0">
                        <a:solidFill>
                          <a:srgbClr val="330BC5"/>
                        </a:solidFill>
                        <a:latin typeface="Cambria Math"/>
                      </a:rPr>
                      <m:t>=1  </m:t>
                    </m:r>
                    <m:r>
                      <a:rPr lang="tr-TR" sz="1400" b="0" i="1" smtClean="0">
                        <a:solidFill>
                          <a:srgbClr val="330BC5"/>
                        </a:solidFill>
                        <a:latin typeface="Cambria Math"/>
                      </a:rPr>
                      <m:t>𝑎𝑛𝑑</m:t>
                    </m:r>
                    <m:r>
                      <a:rPr lang="tr-TR" sz="1400" b="0" i="1" smtClean="0">
                        <a:solidFill>
                          <a:srgbClr val="330BC5"/>
                        </a:solidFill>
                        <a:latin typeface="Cambria Math"/>
                      </a:rPr>
                      <m:t> </m:t>
                    </m:r>
                    <m:r>
                      <a:rPr lang="tr-TR" sz="1400" b="0" i="1" smtClean="0">
                        <a:solidFill>
                          <a:srgbClr val="330BC5"/>
                        </a:solidFill>
                        <a:latin typeface="Cambria Math"/>
                      </a:rPr>
                      <m:t>𝑛𝑜𝑡</m:t>
                    </m:r>
                    <m:r>
                      <a:rPr lang="tr-TR" sz="1400" b="0" i="1" smtClean="0">
                        <a:solidFill>
                          <a:srgbClr val="330BC5"/>
                        </a:solidFill>
                        <a:latin typeface="Cambria Math"/>
                      </a:rPr>
                      <m:t> </m:t>
                    </m:r>
                    <m:r>
                      <a:rPr lang="tr-TR" sz="1400" b="0" i="1" smtClean="0">
                        <a:solidFill>
                          <a:srgbClr val="330BC5"/>
                        </a:solidFill>
                        <a:latin typeface="Cambria Math"/>
                      </a:rPr>
                      <m:t>𝑎</m:t>
                    </m:r>
                    <m:r>
                      <a:rPr lang="tr-TR" sz="1400" b="0" i="1" smtClean="0">
                        <a:solidFill>
                          <a:srgbClr val="330BC5"/>
                        </a:solidFill>
                        <a:latin typeface="Cambria Math"/>
                      </a:rPr>
                      <m:t> </m:t>
                    </m:r>
                    <m:r>
                      <a:rPr lang="tr-TR" sz="1400" b="0" i="1" smtClean="0">
                        <a:solidFill>
                          <a:srgbClr val="330BC5"/>
                        </a:solidFill>
                        <a:latin typeface="Cambria Math"/>
                      </a:rPr>
                      <m:t>𝑑𝑖𝑎𝑔𝑜𝑛𝑎𝑙</m:t>
                    </m:r>
                    <m:r>
                      <a:rPr lang="tr-TR" sz="1400" b="0" i="1" smtClean="0">
                        <a:solidFill>
                          <a:srgbClr val="330BC5"/>
                        </a:solidFill>
                        <a:latin typeface="Cambria Math"/>
                      </a:rPr>
                      <m:t> </m:t>
                    </m:r>
                    <m:r>
                      <a:rPr lang="tr-TR" sz="1400" b="0" i="1" smtClean="0">
                        <a:solidFill>
                          <a:srgbClr val="330BC5"/>
                        </a:solidFill>
                        <a:latin typeface="Cambria Math"/>
                      </a:rPr>
                      <m:t>𝑚𝑎𝑡𝑟𝑖𝑥</m:t>
                    </m:r>
                  </m:oMath>
                </a14:m>
                <a:endParaRPr lang="en-US" dirty="0">
                  <a:solidFill>
                    <a:srgbClr val="330BC5"/>
                  </a:solidFill>
                </a:endParaRPr>
              </a:p>
            </p:txBody>
          </p:sp>
        </mc:Choice>
        <mc:Fallback xmlns="">
          <p:sp>
            <p:nvSpPr>
              <p:cNvPr id="62" name="Dikdörtgen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573" y="4403145"/>
                <a:ext cx="3436325" cy="307777"/>
              </a:xfrm>
              <a:prstGeom prst="rect">
                <a:avLst/>
              </a:prstGeom>
              <a:blipFill rotWithShape="1">
                <a:blip r:embed="rId8"/>
                <a:stretch>
                  <a:fillRect l="-355" t="-196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Dikdörtgen 54"/>
              <p:cNvSpPr/>
              <p:nvPr/>
            </p:nvSpPr>
            <p:spPr>
              <a:xfrm>
                <a:off x="3044542" y="4978592"/>
                <a:ext cx="319125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tr-TR" sz="1400" b="0" dirty="0" smtClean="0">
                    <a:solidFill>
                      <a:srgbClr val="330BC5"/>
                    </a:solidFill>
                    <a:sym typeface="Wingdings" panose="05000000000000000000" pitchFamily="2" charset="2"/>
                  </a:rPr>
                  <a:t>  </a:t>
                </a:r>
                <a14:m>
                  <m:oMath xmlns:m="http://schemas.openxmlformats.org/officeDocument/2006/math">
                    <m:r>
                      <a:rPr lang="tr-TR" sz="1400" b="0" i="1" smtClean="0">
                        <a:solidFill>
                          <a:srgbClr val="330BC5"/>
                        </a:solidFill>
                        <a:latin typeface="Cambria Math"/>
                      </a:rPr>
                      <m:t>𝑑𝑜𝑒𝑠</m:t>
                    </m:r>
                    <m:r>
                      <a:rPr lang="tr-TR" sz="1400" b="0" i="1" smtClean="0">
                        <a:solidFill>
                          <a:srgbClr val="330BC5"/>
                        </a:solidFill>
                        <a:latin typeface="Cambria Math"/>
                      </a:rPr>
                      <m:t> </m:t>
                    </m:r>
                    <m:r>
                      <a:rPr lang="tr-TR" sz="1400" b="0" i="1" smtClean="0">
                        <a:solidFill>
                          <a:srgbClr val="330BC5"/>
                        </a:solidFill>
                        <a:latin typeface="Cambria Math"/>
                      </a:rPr>
                      <m:t>𝑛𝑜𝑡</m:t>
                    </m:r>
                    <m:r>
                      <a:rPr lang="tr-TR" sz="1400" b="0" i="1" smtClean="0">
                        <a:solidFill>
                          <a:srgbClr val="330BC5"/>
                        </a:solidFill>
                        <a:latin typeface="Cambria Math"/>
                      </a:rPr>
                      <m:t> </m:t>
                    </m:r>
                    <m:r>
                      <a:rPr lang="tr-TR" sz="1400" b="0" i="1" smtClean="0">
                        <a:solidFill>
                          <a:srgbClr val="330BC5"/>
                        </a:solidFill>
                        <a:latin typeface="Cambria Math"/>
                      </a:rPr>
                      <m:t>h𝑎𝑣𝑒</m:t>
                    </m:r>
                    <m:r>
                      <a:rPr lang="tr-TR" sz="1400" b="0" i="1" smtClean="0">
                        <a:solidFill>
                          <a:srgbClr val="330BC5"/>
                        </a:solidFill>
                        <a:latin typeface="Cambria Math"/>
                      </a:rPr>
                      <m:t> </m:t>
                    </m:r>
                    <m:r>
                      <a:rPr lang="tr-TR" sz="1400" b="0" i="1" smtClean="0">
                        <a:solidFill>
                          <a:srgbClr val="330BC5"/>
                        </a:solidFill>
                        <a:latin typeface="Cambria Math"/>
                      </a:rPr>
                      <m:t>𝑎</m:t>
                    </m:r>
                    <m:r>
                      <a:rPr lang="tr-TR" sz="1400" b="0" i="1" smtClean="0">
                        <a:solidFill>
                          <a:srgbClr val="330BC5"/>
                        </a:solidFill>
                        <a:latin typeface="Cambria Math"/>
                      </a:rPr>
                      <m:t> </m:t>
                    </m:r>
                    <m:r>
                      <a:rPr lang="tr-TR" sz="1400" b="0" i="1" smtClean="0">
                        <a:solidFill>
                          <a:srgbClr val="330BC5"/>
                        </a:solidFill>
                        <a:latin typeface="Cambria Math"/>
                      </a:rPr>
                      <m:t>𝑡𝑜𝑒𝑝𝑙𝑖𝑡𝑧</m:t>
                    </m:r>
                    <m:r>
                      <a:rPr lang="tr-TR" sz="1400" b="0" i="1" smtClean="0">
                        <a:solidFill>
                          <a:srgbClr val="330BC5"/>
                        </a:solidFill>
                        <a:latin typeface="Cambria Math"/>
                      </a:rPr>
                      <m:t> </m:t>
                    </m:r>
                    <m:r>
                      <a:rPr lang="tr-TR" sz="1400" b="0" i="1" smtClean="0">
                        <a:solidFill>
                          <a:srgbClr val="330BC5"/>
                        </a:solidFill>
                        <a:latin typeface="Cambria Math"/>
                      </a:rPr>
                      <m:t>𝑠𝑡𝑟𝑢𝑐𝑡𝑢𝑟𝑒</m:t>
                    </m:r>
                  </m:oMath>
                </a14:m>
                <a:endParaRPr lang="en-US" dirty="0">
                  <a:solidFill>
                    <a:srgbClr val="330BC5"/>
                  </a:solidFill>
                </a:endParaRPr>
              </a:p>
            </p:txBody>
          </p:sp>
        </mc:Choice>
        <mc:Fallback xmlns="">
          <p:sp>
            <p:nvSpPr>
              <p:cNvPr id="55" name="Dikdörtgen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542" y="4978592"/>
                <a:ext cx="3191258" cy="307777"/>
              </a:xfrm>
              <a:prstGeom prst="rect">
                <a:avLst/>
              </a:prstGeom>
              <a:blipFill rotWithShape="1">
                <a:blip r:embed="rId9"/>
                <a:stretch>
                  <a:fillRect l="-382" t="-2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Metin kutusu 55"/>
              <p:cNvSpPr txBox="1"/>
              <p:nvPr/>
            </p:nvSpPr>
            <p:spPr>
              <a:xfrm>
                <a:off x="704024" y="5474358"/>
                <a:ext cx="1574662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tr-TR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tr-TR" b="0" i="1" smtClean="0">
                          <a:latin typeface="Cambria Math"/>
                        </a:rPr>
                        <m:t>→</m:t>
                      </m:r>
                      <m:sSub>
                        <m:sSubPr>
                          <m:ctrlPr>
                            <a:rPr lang="tr-T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tr-TR" b="0" i="1" smtClean="0">
                              <a:latin typeface="Cambria Math"/>
                            </a:rPr>
                            <m:t>𝑣𝑖𝑟𝑡𝑢𝑎𝑙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Metin kutusu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24" y="5474358"/>
                <a:ext cx="1574662" cy="391261"/>
              </a:xfrm>
              <a:prstGeom prst="rect">
                <a:avLst/>
              </a:prstGeom>
              <a:blipFill rotWithShape="1">
                <a:blip r:embed="rId10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Dikdörtgen 56"/>
              <p:cNvSpPr/>
              <p:nvPr/>
            </p:nvSpPr>
            <p:spPr>
              <a:xfrm>
                <a:off x="2469456" y="5516099"/>
                <a:ext cx="235577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tr-TR" sz="1400" b="0" dirty="0" smtClean="0">
                    <a:solidFill>
                      <a:srgbClr val="330BC5"/>
                    </a:solidFill>
                    <a:sym typeface="Wingdings" panose="05000000000000000000" pitchFamily="2" charset="2"/>
                  </a:rPr>
                  <a:t>  </a:t>
                </a:r>
                <a14:m>
                  <m:oMath xmlns:m="http://schemas.openxmlformats.org/officeDocument/2006/math">
                    <m:r>
                      <a:rPr lang="tr-TR" sz="1400" b="0" i="1" smtClean="0">
                        <a:solidFill>
                          <a:srgbClr val="330BC5"/>
                        </a:solidFill>
                        <a:latin typeface="Cambria Math"/>
                      </a:rPr>
                      <m:t>h𝑎𝑠</m:t>
                    </m:r>
                    <m:r>
                      <a:rPr lang="tr-TR" sz="1400" b="0" i="1" smtClean="0">
                        <a:solidFill>
                          <a:srgbClr val="330BC5"/>
                        </a:solidFill>
                        <a:latin typeface="Cambria Math"/>
                      </a:rPr>
                      <m:t> </m:t>
                    </m:r>
                    <m:r>
                      <a:rPr lang="tr-TR" sz="1400" b="0" i="1" smtClean="0">
                        <a:solidFill>
                          <a:srgbClr val="330BC5"/>
                        </a:solidFill>
                        <a:latin typeface="Cambria Math"/>
                      </a:rPr>
                      <m:t>𝑎</m:t>
                    </m:r>
                    <m:r>
                      <a:rPr lang="tr-TR" sz="1400" b="0" i="1" smtClean="0">
                        <a:solidFill>
                          <a:srgbClr val="330BC5"/>
                        </a:solidFill>
                        <a:latin typeface="Cambria Math"/>
                      </a:rPr>
                      <m:t> </m:t>
                    </m:r>
                    <m:r>
                      <a:rPr lang="tr-TR" sz="1400" b="0" i="1" smtClean="0">
                        <a:solidFill>
                          <a:srgbClr val="330BC5"/>
                        </a:solidFill>
                        <a:latin typeface="Cambria Math"/>
                      </a:rPr>
                      <m:t>𝑡𝑜𝑒𝑝𝑙𝑖𝑡𝑧</m:t>
                    </m:r>
                    <m:r>
                      <a:rPr lang="tr-TR" sz="1400" b="0" i="1" smtClean="0">
                        <a:solidFill>
                          <a:srgbClr val="330BC5"/>
                        </a:solidFill>
                        <a:latin typeface="Cambria Math"/>
                      </a:rPr>
                      <m:t> </m:t>
                    </m:r>
                    <m:r>
                      <a:rPr lang="tr-TR" sz="1400" b="0" i="1" smtClean="0">
                        <a:solidFill>
                          <a:srgbClr val="330BC5"/>
                        </a:solidFill>
                        <a:latin typeface="Cambria Math"/>
                      </a:rPr>
                      <m:t>𝑠𝑡𝑟𝑢𝑐𝑡𝑢𝑟𝑒</m:t>
                    </m:r>
                  </m:oMath>
                </a14:m>
                <a:endParaRPr lang="en-US" dirty="0">
                  <a:solidFill>
                    <a:srgbClr val="330BC5"/>
                  </a:solidFill>
                </a:endParaRPr>
              </a:p>
            </p:txBody>
          </p:sp>
        </mc:Choice>
        <mc:Fallback xmlns="">
          <p:sp>
            <p:nvSpPr>
              <p:cNvPr id="57" name="Dikdörtgen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456" y="5516099"/>
                <a:ext cx="2355773" cy="307777"/>
              </a:xfrm>
              <a:prstGeom prst="rect">
                <a:avLst/>
              </a:prstGeom>
              <a:blipFill rotWithShape="1">
                <a:blip r:embed="rId11"/>
                <a:stretch>
                  <a:fillRect l="-517" t="-2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57"/>
          <p:cNvSpPr/>
          <p:nvPr/>
        </p:nvSpPr>
        <p:spPr>
          <a:xfrm>
            <a:off x="2232718" y="1981240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2664766" y="1981240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387565" y="1981240"/>
            <a:ext cx="144016" cy="14401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3121318" y="1981240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3544001" y="1981240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3971936" y="1981240"/>
            <a:ext cx="144016" cy="14401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4788024" y="1981240"/>
            <a:ext cx="144016" cy="14401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5251710" y="1981240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6070189" y="1974961"/>
            <a:ext cx="144016" cy="14401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5654560" y="1974961"/>
            <a:ext cx="144016" cy="14401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6470648" y="1974961"/>
            <a:ext cx="144016" cy="14401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6934334" y="1974961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Metin kutusu 73"/>
          <p:cNvSpPr txBox="1"/>
          <p:nvPr/>
        </p:nvSpPr>
        <p:spPr>
          <a:xfrm>
            <a:off x="2173119" y="213705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1</a:t>
            </a:r>
            <a:endParaRPr lang="en-US" dirty="0"/>
          </a:p>
        </p:txBody>
      </p:sp>
      <p:sp>
        <p:nvSpPr>
          <p:cNvPr id="75" name="Metin kutusu 74"/>
          <p:cNvSpPr txBox="1"/>
          <p:nvPr/>
        </p:nvSpPr>
        <p:spPr>
          <a:xfrm>
            <a:off x="2605167" y="213705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2</a:t>
            </a:r>
            <a:endParaRPr lang="en-US" dirty="0"/>
          </a:p>
        </p:txBody>
      </p:sp>
      <p:sp>
        <p:nvSpPr>
          <p:cNvPr id="76" name="Metin kutusu 75"/>
          <p:cNvSpPr txBox="1"/>
          <p:nvPr/>
        </p:nvSpPr>
        <p:spPr>
          <a:xfrm>
            <a:off x="3061719" y="213705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3</a:t>
            </a:r>
            <a:endParaRPr lang="en-US" dirty="0"/>
          </a:p>
        </p:txBody>
      </p:sp>
      <p:sp>
        <p:nvSpPr>
          <p:cNvPr id="77" name="Metin kutusu 76"/>
          <p:cNvSpPr txBox="1"/>
          <p:nvPr/>
        </p:nvSpPr>
        <p:spPr>
          <a:xfrm>
            <a:off x="3484402" y="213705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4</a:t>
            </a:r>
            <a:endParaRPr lang="en-US" dirty="0"/>
          </a:p>
        </p:txBody>
      </p:sp>
      <p:sp>
        <p:nvSpPr>
          <p:cNvPr id="78" name="Metin kutusu 77"/>
          <p:cNvSpPr txBox="1"/>
          <p:nvPr/>
        </p:nvSpPr>
        <p:spPr>
          <a:xfrm>
            <a:off x="3912337" y="213705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5</a:t>
            </a:r>
            <a:endParaRPr lang="en-US" dirty="0"/>
          </a:p>
        </p:txBody>
      </p:sp>
      <p:sp>
        <p:nvSpPr>
          <p:cNvPr id="79" name="Metin kutusu 78"/>
          <p:cNvSpPr txBox="1"/>
          <p:nvPr/>
        </p:nvSpPr>
        <p:spPr>
          <a:xfrm>
            <a:off x="4327966" y="213705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6</a:t>
            </a:r>
            <a:endParaRPr lang="en-US" dirty="0"/>
          </a:p>
        </p:txBody>
      </p:sp>
      <p:sp>
        <p:nvSpPr>
          <p:cNvPr id="80" name="Metin kutusu 79"/>
          <p:cNvSpPr txBox="1"/>
          <p:nvPr/>
        </p:nvSpPr>
        <p:spPr>
          <a:xfrm>
            <a:off x="5192111" y="213861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8</a:t>
            </a:r>
            <a:endParaRPr lang="en-US" dirty="0"/>
          </a:p>
        </p:txBody>
      </p:sp>
      <p:sp>
        <p:nvSpPr>
          <p:cNvPr id="81" name="Metin kutusu 80"/>
          <p:cNvSpPr txBox="1"/>
          <p:nvPr/>
        </p:nvSpPr>
        <p:spPr>
          <a:xfrm>
            <a:off x="4728425" y="213861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7</a:t>
            </a:r>
            <a:endParaRPr lang="en-US" dirty="0"/>
          </a:p>
        </p:txBody>
      </p:sp>
      <p:sp>
        <p:nvSpPr>
          <p:cNvPr id="82" name="Metin kutusu 81"/>
          <p:cNvSpPr txBox="1"/>
          <p:nvPr/>
        </p:nvSpPr>
        <p:spPr>
          <a:xfrm>
            <a:off x="5594961" y="213705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9</a:t>
            </a:r>
            <a:endParaRPr lang="en-US" dirty="0"/>
          </a:p>
        </p:txBody>
      </p:sp>
      <p:sp>
        <p:nvSpPr>
          <p:cNvPr id="83" name="Metin kutusu 82"/>
          <p:cNvSpPr txBox="1"/>
          <p:nvPr/>
        </p:nvSpPr>
        <p:spPr>
          <a:xfrm>
            <a:off x="5971302" y="2137050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10</a:t>
            </a:r>
            <a:endParaRPr lang="en-US" dirty="0"/>
          </a:p>
        </p:txBody>
      </p:sp>
      <p:sp>
        <p:nvSpPr>
          <p:cNvPr id="84" name="Metin kutusu 83"/>
          <p:cNvSpPr txBox="1"/>
          <p:nvPr/>
        </p:nvSpPr>
        <p:spPr>
          <a:xfrm>
            <a:off x="6371776" y="213861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11</a:t>
            </a:r>
            <a:endParaRPr lang="en-US" dirty="0"/>
          </a:p>
        </p:txBody>
      </p:sp>
      <p:sp>
        <p:nvSpPr>
          <p:cNvPr id="85" name="Metin kutusu 84"/>
          <p:cNvSpPr txBox="1"/>
          <p:nvPr/>
        </p:nvSpPr>
        <p:spPr>
          <a:xfrm>
            <a:off x="6835462" y="213705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12</a:t>
            </a:r>
            <a:endParaRPr lang="en-US" dirty="0"/>
          </a:p>
        </p:txBody>
      </p:sp>
      <p:sp>
        <p:nvSpPr>
          <p:cNvPr id="86" name="Oval 85"/>
          <p:cNvSpPr/>
          <p:nvPr/>
        </p:nvSpPr>
        <p:spPr>
          <a:xfrm>
            <a:off x="3844449" y="279115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216749" y="279115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Metin kutusu 87"/>
          <p:cNvSpPr txBox="1"/>
          <p:nvPr/>
        </p:nvSpPr>
        <p:spPr>
          <a:xfrm>
            <a:off x="4110664" y="2996841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-1</a:t>
            </a:r>
            <a:endParaRPr lang="en-US" dirty="0"/>
          </a:p>
        </p:txBody>
      </p:sp>
      <p:sp>
        <p:nvSpPr>
          <p:cNvPr id="89" name="Metin kutusu 88"/>
          <p:cNvSpPr txBox="1"/>
          <p:nvPr/>
        </p:nvSpPr>
        <p:spPr>
          <a:xfrm>
            <a:off x="3765848" y="2996835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-2</a:t>
            </a:r>
            <a:endParaRPr lang="en-US" dirty="0"/>
          </a:p>
        </p:txBody>
      </p:sp>
      <p:sp>
        <p:nvSpPr>
          <p:cNvPr id="90" name="Oval 89"/>
          <p:cNvSpPr/>
          <p:nvPr/>
        </p:nvSpPr>
        <p:spPr>
          <a:xfrm>
            <a:off x="617469" y="2798336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977509" y="2798336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327727" y="279077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687767" y="279077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2035587" y="279039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2377055" y="279039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2719262" y="279039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3098929" y="279039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3467620" y="279039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Metin kutusu 98"/>
          <p:cNvSpPr txBox="1"/>
          <p:nvPr/>
        </p:nvSpPr>
        <p:spPr>
          <a:xfrm>
            <a:off x="489336" y="3004018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-11</a:t>
            </a:r>
            <a:endParaRPr lang="en-US" dirty="0"/>
          </a:p>
        </p:txBody>
      </p:sp>
      <p:sp>
        <p:nvSpPr>
          <p:cNvPr id="100" name="Metin kutusu 99"/>
          <p:cNvSpPr txBox="1"/>
          <p:nvPr/>
        </p:nvSpPr>
        <p:spPr>
          <a:xfrm>
            <a:off x="854381" y="3004018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-10</a:t>
            </a:r>
            <a:endParaRPr lang="en-US" dirty="0"/>
          </a:p>
        </p:txBody>
      </p:sp>
      <p:sp>
        <p:nvSpPr>
          <p:cNvPr id="101" name="Metin kutusu 100"/>
          <p:cNvSpPr txBox="1"/>
          <p:nvPr/>
        </p:nvSpPr>
        <p:spPr>
          <a:xfrm>
            <a:off x="1244885" y="2998400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-9</a:t>
            </a:r>
            <a:endParaRPr lang="en-US" dirty="0"/>
          </a:p>
        </p:txBody>
      </p:sp>
      <p:sp>
        <p:nvSpPr>
          <p:cNvPr id="102" name="Metin kutusu 101"/>
          <p:cNvSpPr txBox="1"/>
          <p:nvPr/>
        </p:nvSpPr>
        <p:spPr>
          <a:xfrm>
            <a:off x="1599906" y="2996456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-8</a:t>
            </a:r>
            <a:endParaRPr lang="en-US" dirty="0"/>
          </a:p>
        </p:txBody>
      </p:sp>
      <p:sp>
        <p:nvSpPr>
          <p:cNvPr id="103" name="Metin kutusu 102"/>
          <p:cNvSpPr txBox="1"/>
          <p:nvPr/>
        </p:nvSpPr>
        <p:spPr>
          <a:xfrm>
            <a:off x="1952745" y="2998400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-7</a:t>
            </a:r>
            <a:endParaRPr lang="en-US" dirty="0"/>
          </a:p>
        </p:txBody>
      </p:sp>
      <p:sp>
        <p:nvSpPr>
          <p:cNvPr id="104" name="Metin kutusu 103"/>
          <p:cNvSpPr txBox="1"/>
          <p:nvPr/>
        </p:nvSpPr>
        <p:spPr>
          <a:xfrm>
            <a:off x="2294213" y="2996457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-6</a:t>
            </a:r>
            <a:endParaRPr lang="en-US" dirty="0"/>
          </a:p>
        </p:txBody>
      </p:sp>
      <p:sp>
        <p:nvSpPr>
          <p:cNvPr id="105" name="Metin kutusu 104"/>
          <p:cNvSpPr txBox="1"/>
          <p:nvPr/>
        </p:nvSpPr>
        <p:spPr>
          <a:xfrm>
            <a:off x="3016136" y="2998020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-4</a:t>
            </a:r>
            <a:endParaRPr lang="en-US" dirty="0"/>
          </a:p>
        </p:txBody>
      </p:sp>
      <p:sp>
        <p:nvSpPr>
          <p:cNvPr id="106" name="Metin kutusu 105"/>
          <p:cNvSpPr txBox="1"/>
          <p:nvPr/>
        </p:nvSpPr>
        <p:spPr>
          <a:xfrm>
            <a:off x="2636420" y="2998020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-5</a:t>
            </a:r>
            <a:endParaRPr lang="en-US" dirty="0"/>
          </a:p>
        </p:txBody>
      </p:sp>
      <p:sp>
        <p:nvSpPr>
          <p:cNvPr id="107" name="Metin kutusu 106"/>
          <p:cNvSpPr txBox="1"/>
          <p:nvPr/>
        </p:nvSpPr>
        <p:spPr>
          <a:xfrm>
            <a:off x="3384778" y="2996461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-3</a:t>
            </a:r>
            <a:endParaRPr lang="en-US" dirty="0"/>
          </a:p>
        </p:txBody>
      </p:sp>
      <p:sp>
        <p:nvSpPr>
          <p:cNvPr id="108" name="Oval 107"/>
          <p:cNvSpPr/>
          <p:nvPr/>
        </p:nvSpPr>
        <p:spPr>
          <a:xfrm>
            <a:off x="7798980" y="279115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8171280" y="279115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Metin kutusu 109"/>
          <p:cNvSpPr txBox="1"/>
          <p:nvPr/>
        </p:nvSpPr>
        <p:spPr>
          <a:xfrm>
            <a:off x="8072408" y="2996841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10</a:t>
            </a:r>
            <a:endParaRPr lang="en-US" dirty="0"/>
          </a:p>
        </p:txBody>
      </p:sp>
      <p:sp>
        <p:nvSpPr>
          <p:cNvPr id="111" name="Metin kutusu 110"/>
          <p:cNvSpPr txBox="1"/>
          <p:nvPr/>
        </p:nvSpPr>
        <p:spPr>
          <a:xfrm>
            <a:off x="7743622" y="299683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9</a:t>
            </a:r>
            <a:endParaRPr lang="en-US" dirty="0"/>
          </a:p>
        </p:txBody>
      </p:sp>
      <p:sp>
        <p:nvSpPr>
          <p:cNvPr id="112" name="Oval 111"/>
          <p:cNvSpPr/>
          <p:nvPr/>
        </p:nvSpPr>
        <p:spPr>
          <a:xfrm>
            <a:off x="4572000" y="2798336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4932040" y="2798336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5282258" y="279077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642298" y="279077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5990118" y="279039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6331586" y="279039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6673793" y="279039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7053460" y="279039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7422151" y="279039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Metin kutusu 120"/>
          <p:cNvSpPr txBox="1"/>
          <p:nvPr/>
        </p:nvSpPr>
        <p:spPr>
          <a:xfrm>
            <a:off x="4519911" y="300401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0</a:t>
            </a:r>
            <a:endParaRPr lang="en-US" dirty="0"/>
          </a:p>
        </p:txBody>
      </p:sp>
      <p:sp>
        <p:nvSpPr>
          <p:cNvPr id="122" name="Metin kutusu 121"/>
          <p:cNvSpPr txBox="1"/>
          <p:nvPr/>
        </p:nvSpPr>
        <p:spPr>
          <a:xfrm>
            <a:off x="4871428" y="300401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1</a:t>
            </a:r>
            <a:endParaRPr lang="en-US" dirty="0"/>
          </a:p>
        </p:txBody>
      </p:sp>
      <p:sp>
        <p:nvSpPr>
          <p:cNvPr id="123" name="Metin kutusu 122"/>
          <p:cNvSpPr txBox="1"/>
          <p:nvPr/>
        </p:nvSpPr>
        <p:spPr>
          <a:xfrm>
            <a:off x="5222658" y="29984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2</a:t>
            </a:r>
            <a:endParaRPr lang="en-US" dirty="0"/>
          </a:p>
        </p:txBody>
      </p:sp>
      <p:sp>
        <p:nvSpPr>
          <p:cNvPr id="124" name="Metin kutusu 123"/>
          <p:cNvSpPr txBox="1"/>
          <p:nvPr/>
        </p:nvSpPr>
        <p:spPr>
          <a:xfrm>
            <a:off x="5577679" y="299645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3</a:t>
            </a:r>
            <a:endParaRPr lang="en-US" dirty="0"/>
          </a:p>
        </p:txBody>
      </p:sp>
      <p:sp>
        <p:nvSpPr>
          <p:cNvPr id="125" name="Metin kutusu 124"/>
          <p:cNvSpPr txBox="1"/>
          <p:nvPr/>
        </p:nvSpPr>
        <p:spPr>
          <a:xfrm>
            <a:off x="5930518" y="29984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4</a:t>
            </a:r>
            <a:endParaRPr lang="en-US" dirty="0"/>
          </a:p>
        </p:txBody>
      </p:sp>
      <p:sp>
        <p:nvSpPr>
          <p:cNvPr id="126" name="Metin kutusu 125"/>
          <p:cNvSpPr txBox="1"/>
          <p:nvPr/>
        </p:nvSpPr>
        <p:spPr>
          <a:xfrm>
            <a:off x="6271986" y="299645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5</a:t>
            </a:r>
            <a:endParaRPr lang="en-US" dirty="0"/>
          </a:p>
        </p:txBody>
      </p:sp>
      <p:sp>
        <p:nvSpPr>
          <p:cNvPr id="127" name="Metin kutusu 126"/>
          <p:cNvSpPr txBox="1"/>
          <p:nvPr/>
        </p:nvSpPr>
        <p:spPr>
          <a:xfrm>
            <a:off x="6993909" y="299802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7</a:t>
            </a:r>
            <a:endParaRPr lang="en-US" dirty="0"/>
          </a:p>
        </p:txBody>
      </p:sp>
      <p:sp>
        <p:nvSpPr>
          <p:cNvPr id="128" name="Metin kutusu 127"/>
          <p:cNvSpPr txBox="1"/>
          <p:nvPr/>
        </p:nvSpPr>
        <p:spPr>
          <a:xfrm>
            <a:off x="6614193" y="299802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6</a:t>
            </a:r>
            <a:endParaRPr lang="en-US" dirty="0"/>
          </a:p>
        </p:txBody>
      </p:sp>
      <p:sp>
        <p:nvSpPr>
          <p:cNvPr id="129" name="Metin kutusu 128"/>
          <p:cNvSpPr txBox="1"/>
          <p:nvPr/>
        </p:nvSpPr>
        <p:spPr>
          <a:xfrm>
            <a:off x="7362551" y="299646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8</a:t>
            </a:r>
            <a:endParaRPr lang="en-US" dirty="0"/>
          </a:p>
        </p:txBody>
      </p:sp>
      <p:sp>
        <p:nvSpPr>
          <p:cNvPr id="130" name="Oval 129"/>
          <p:cNvSpPr/>
          <p:nvPr/>
        </p:nvSpPr>
        <p:spPr>
          <a:xfrm>
            <a:off x="8561332" y="2798336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Metin kutusu 130"/>
          <p:cNvSpPr txBox="1"/>
          <p:nvPr/>
        </p:nvSpPr>
        <p:spPr>
          <a:xfrm>
            <a:off x="8462460" y="300401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81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43" grpId="0"/>
      <p:bldP spid="62" grpId="0"/>
      <p:bldP spid="55" grpId="0"/>
      <p:bldP spid="56" grpId="0"/>
      <p:bldP spid="57" grpId="0"/>
      <p:bldP spid="58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 animBg="1"/>
      <p:bldP spid="87" grpId="0" animBg="1"/>
      <p:bldP spid="88" grpId="0"/>
      <p:bldP spid="89" grpId="0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 animBg="1"/>
      <p:bldP spid="109" grpId="0" animBg="1"/>
      <p:bldP spid="110" grpId="0"/>
      <p:bldP spid="111" grpId="0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/>
      <p:bldP spid="122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 animBg="1"/>
      <p:bldP spid="1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8"/>
          <p:cNvGrpSpPr>
            <a:grpSpLocks/>
          </p:cNvGrpSpPr>
          <p:nvPr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9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Date Placeholder 9"/>
          <p:cNvSpPr>
            <a:spLocks noGrp="1"/>
          </p:cNvSpPr>
          <p:nvPr>
            <p:ph type="dt" sz="half" idx="4294967295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  <p:sp>
        <p:nvSpPr>
          <p:cNvPr id="2" name="Metin kutusu 1"/>
          <p:cNvSpPr txBox="1"/>
          <p:nvPr/>
        </p:nvSpPr>
        <p:spPr>
          <a:xfrm>
            <a:off x="4035635" y="328096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Content</a:t>
            </a:r>
          </a:p>
        </p:txBody>
      </p:sp>
      <p:sp>
        <p:nvSpPr>
          <p:cNvPr id="14" name="Metin kutusu 13"/>
          <p:cNvSpPr txBox="1"/>
          <p:nvPr/>
        </p:nvSpPr>
        <p:spPr>
          <a:xfrm>
            <a:off x="1031295" y="1108614"/>
            <a:ext cx="3185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Direction of Arrival (DOA)</a:t>
            </a:r>
          </a:p>
        </p:txBody>
      </p:sp>
      <p:sp>
        <p:nvSpPr>
          <p:cNvPr id="13" name="Metin kutusu 12"/>
          <p:cNvSpPr txBox="1"/>
          <p:nvPr/>
        </p:nvSpPr>
        <p:spPr>
          <a:xfrm>
            <a:off x="1031295" y="1480823"/>
            <a:ext cx="1880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Signal Model</a:t>
            </a:r>
          </a:p>
        </p:txBody>
      </p:sp>
      <p:sp>
        <p:nvSpPr>
          <p:cNvPr id="15" name="Metin kutusu 14"/>
          <p:cNvSpPr txBox="1"/>
          <p:nvPr/>
        </p:nvSpPr>
        <p:spPr>
          <a:xfrm>
            <a:off x="1031295" y="1843002"/>
            <a:ext cx="40956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Classical DOA Estimation Methods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MUSIC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Comparison</a:t>
            </a:r>
            <a:endParaRPr lang="en-US" sz="2000" dirty="0"/>
          </a:p>
        </p:txBody>
      </p:sp>
      <p:sp>
        <p:nvSpPr>
          <p:cNvPr id="16" name="Metin kutusu 15"/>
          <p:cNvSpPr txBox="1"/>
          <p:nvPr/>
        </p:nvSpPr>
        <p:spPr>
          <a:xfrm>
            <a:off x="1031296" y="2797109"/>
            <a:ext cx="2794932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Sparse Arrays</a:t>
            </a:r>
          </a:p>
          <a:p>
            <a:pPr marL="800100" lvl="1" indent="-342900">
              <a:buFontTx/>
              <a:buChar char="-"/>
            </a:pPr>
            <a:r>
              <a:rPr lang="en-US" dirty="0"/>
              <a:t>Difference </a:t>
            </a:r>
            <a:r>
              <a:rPr lang="en-US" dirty="0" err="1"/>
              <a:t>Coarray</a:t>
            </a:r>
            <a:endParaRPr lang="en-US" dirty="0"/>
          </a:p>
          <a:p>
            <a:pPr marL="800100" lvl="1" indent="-342900">
              <a:buFontTx/>
              <a:buChar char="-"/>
            </a:pPr>
            <a:r>
              <a:rPr lang="en-US" dirty="0"/>
              <a:t>Nested Array</a:t>
            </a:r>
            <a:r>
              <a:rPr lang="tr-TR" dirty="0"/>
              <a:t> (NA)</a:t>
            </a:r>
            <a:endParaRPr lang="en-US" dirty="0"/>
          </a:p>
          <a:p>
            <a:pPr marL="800100" lvl="1" indent="-342900">
              <a:buFontTx/>
              <a:buChar char="-"/>
            </a:pPr>
            <a:r>
              <a:rPr lang="en-US" dirty="0"/>
              <a:t>Coprime Array</a:t>
            </a:r>
            <a:r>
              <a:rPr lang="tr-TR" dirty="0"/>
              <a:t> (CA</a:t>
            </a:r>
            <a:r>
              <a:rPr lang="tr-TR" dirty="0" smtClean="0"/>
              <a:t>)</a:t>
            </a:r>
            <a:endParaRPr lang="en-US" sz="2000" dirty="0"/>
          </a:p>
        </p:txBody>
      </p:sp>
      <p:sp>
        <p:nvSpPr>
          <p:cNvPr id="18" name="Metin kutusu 17"/>
          <p:cNvSpPr txBox="1"/>
          <p:nvPr/>
        </p:nvSpPr>
        <p:spPr>
          <a:xfrm>
            <a:off x="1031295" y="5538850"/>
            <a:ext cx="1669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Conclusion</a:t>
            </a:r>
          </a:p>
        </p:txBody>
      </p:sp>
      <p:sp>
        <p:nvSpPr>
          <p:cNvPr id="17" name="Metin kutusu 16"/>
          <p:cNvSpPr txBox="1"/>
          <p:nvPr/>
        </p:nvSpPr>
        <p:spPr>
          <a:xfrm>
            <a:off x="1031296" y="4028215"/>
            <a:ext cx="359310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Signal Coherence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Spatial Smoothing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Toeplitz Completion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Nuclear Norm Minimization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Deep Learning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1691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3" grpId="0"/>
      <p:bldP spid="15" grpId="0"/>
      <p:bldP spid="16" grpId="0"/>
      <p:bldP spid="18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8"/>
          <p:cNvGrpSpPr>
            <a:grpSpLocks/>
          </p:cNvGrpSpPr>
          <p:nvPr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9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Date Placeholder 9"/>
          <p:cNvSpPr>
            <a:spLocks noGrp="1"/>
          </p:cNvSpPr>
          <p:nvPr>
            <p:ph type="dt" sz="half" idx="4294967295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  <p:sp>
        <p:nvSpPr>
          <p:cNvPr id="2" name="Metin kutusu 1"/>
          <p:cNvSpPr txBox="1"/>
          <p:nvPr/>
        </p:nvSpPr>
        <p:spPr>
          <a:xfrm>
            <a:off x="2493619" y="328096"/>
            <a:ext cx="4121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DOA Estimation of Coherent Signals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7" name="Metin kutusu 26"/>
          <p:cNvSpPr txBox="1"/>
          <p:nvPr/>
        </p:nvSpPr>
        <p:spPr>
          <a:xfrm>
            <a:off x="1043608" y="1124744"/>
            <a:ext cx="5498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Toeplitz Completion (Using The Difference </a:t>
            </a:r>
            <a:r>
              <a:rPr lang="en-US" sz="2000" dirty="0" err="1" smtClean="0"/>
              <a:t>Coarray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sp>
        <p:nvSpPr>
          <p:cNvPr id="58" name="Oval 57"/>
          <p:cNvSpPr/>
          <p:nvPr/>
        </p:nvSpPr>
        <p:spPr>
          <a:xfrm>
            <a:off x="2232718" y="1981240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2664766" y="1981240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387565" y="1981240"/>
            <a:ext cx="144016" cy="14401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3121318" y="1981240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3544001" y="1981240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3971936" y="1981240"/>
            <a:ext cx="144016" cy="14401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4788024" y="1981240"/>
            <a:ext cx="144016" cy="14401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5251710" y="1981240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6070189" y="1974961"/>
            <a:ext cx="144016" cy="14401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5654560" y="1974961"/>
            <a:ext cx="144016" cy="14401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6470648" y="1974961"/>
            <a:ext cx="144016" cy="14401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6934334" y="1974961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Metin kutusu 73"/>
          <p:cNvSpPr txBox="1"/>
          <p:nvPr/>
        </p:nvSpPr>
        <p:spPr>
          <a:xfrm>
            <a:off x="2173119" y="213705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1</a:t>
            </a:r>
            <a:endParaRPr lang="en-US" dirty="0"/>
          </a:p>
        </p:txBody>
      </p:sp>
      <p:sp>
        <p:nvSpPr>
          <p:cNvPr id="75" name="Metin kutusu 74"/>
          <p:cNvSpPr txBox="1"/>
          <p:nvPr/>
        </p:nvSpPr>
        <p:spPr>
          <a:xfrm>
            <a:off x="2605167" y="213705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2</a:t>
            </a:r>
            <a:endParaRPr lang="en-US" dirty="0"/>
          </a:p>
        </p:txBody>
      </p:sp>
      <p:sp>
        <p:nvSpPr>
          <p:cNvPr id="76" name="Metin kutusu 75"/>
          <p:cNvSpPr txBox="1"/>
          <p:nvPr/>
        </p:nvSpPr>
        <p:spPr>
          <a:xfrm>
            <a:off x="3061719" y="213705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3</a:t>
            </a:r>
            <a:endParaRPr lang="en-US" dirty="0"/>
          </a:p>
        </p:txBody>
      </p:sp>
      <p:sp>
        <p:nvSpPr>
          <p:cNvPr id="77" name="Metin kutusu 76"/>
          <p:cNvSpPr txBox="1"/>
          <p:nvPr/>
        </p:nvSpPr>
        <p:spPr>
          <a:xfrm>
            <a:off x="3484402" y="213705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4</a:t>
            </a:r>
            <a:endParaRPr lang="en-US" dirty="0"/>
          </a:p>
        </p:txBody>
      </p:sp>
      <p:sp>
        <p:nvSpPr>
          <p:cNvPr id="78" name="Metin kutusu 77"/>
          <p:cNvSpPr txBox="1"/>
          <p:nvPr/>
        </p:nvSpPr>
        <p:spPr>
          <a:xfrm>
            <a:off x="3912337" y="213705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5</a:t>
            </a:r>
            <a:endParaRPr lang="en-US" dirty="0"/>
          </a:p>
        </p:txBody>
      </p:sp>
      <p:sp>
        <p:nvSpPr>
          <p:cNvPr id="79" name="Metin kutusu 78"/>
          <p:cNvSpPr txBox="1"/>
          <p:nvPr/>
        </p:nvSpPr>
        <p:spPr>
          <a:xfrm>
            <a:off x="4327966" y="213705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6</a:t>
            </a:r>
            <a:endParaRPr lang="en-US" dirty="0"/>
          </a:p>
        </p:txBody>
      </p:sp>
      <p:sp>
        <p:nvSpPr>
          <p:cNvPr id="80" name="Metin kutusu 79"/>
          <p:cNvSpPr txBox="1"/>
          <p:nvPr/>
        </p:nvSpPr>
        <p:spPr>
          <a:xfrm>
            <a:off x="5192111" y="213861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8</a:t>
            </a:r>
            <a:endParaRPr lang="en-US" dirty="0"/>
          </a:p>
        </p:txBody>
      </p:sp>
      <p:sp>
        <p:nvSpPr>
          <p:cNvPr id="81" name="Metin kutusu 80"/>
          <p:cNvSpPr txBox="1"/>
          <p:nvPr/>
        </p:nvSpPr>
        <p:spPr>
          <a:xfrm>
            <a:off x="4728425" y="213861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7</a:t>
            </a:r>
            <a:endParaRPr lang="en-US" dirty="0"/>
          </a:p>
        </p:txBody>
      </p:sp>
      <p:sp>
        <p:nvSpPr>
          <p:cNvPr id="82" name="Metin kutusu 81"/>
          <p:cNvSpPr txBox="1"/>
          <p:nvPr/>
        </p:nvSpPr>
        <p:spPr>
          <a:xfrm>
            <a:off x="5594961" y="213705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9</a:t>
            </a:r>
            <a:endParaRPr lang="en-US" dirty="0"/>
          </a:p>
        </p:txBody>
      </p:sp>
      <p:sp>
        <p:nvSpPr>
          <p:cNvPr id="83" name="Metin kutusu 82"/>
          <p:cNvSpPr txBox="1"/>
          <p:nvPr/>
        </p:nvSpPr>
        <p:spPr>
          <a:xfrm>
            <a:off x="5971302" y="2137050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10</a:t>
            </a:r>
            <a:endParaRPr lang="en-US" dirty="0"/>
          </a:p>
        </p:txBody>
      </p:sp>
      <p:sp>
        <p:nvSpPr>
          <p:cNvPr id="84" name="Metin kutusu 83"/>
          <p:cNvSpPr txBox="1"/>
          <p:nvPr/>
        </p:nvSpPr>
        <p:spPr>
          <a:xfrm>
            <a:off x="6371776" y="213861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11</a:t>
            </a:r>
            <a:endParaRPr lang="en-US" dirty="0"/>
          </a:p>
        </p:txBody>
      </p:sp>
      <p:sp>
        <p:nvSpPr>
          <p:cNvPr id="85" name="Metin kutusu 84"/>
          <p:cNvSpPr txBox="1"/>
          <p:nvPr/>
        </p:nvSpPr>
        <p:spPr>
          <a:xfrm>
            <a:off x="6835462" y="213705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12</a:t>
            </a:r>
            <a:endParaRPr lang="en-US" dirty="0"/>
          </a:p>
        </p:txBody>
      </p:sp>
      <p:sp>
        <p:nvSpPr>
          <p:cNvPr id="86" name="Oval 85"/>
          <p:cNvSpPr/>
          <p:nvPr/>
        </p:nvSpPr>
        <p:spPr>
          <a:xfrm>
            <a:off x="3844449" y="279115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216749" y="279115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Metin kutusu 87"/>
          <p:cNvSpPr txBox="1"/>
          <p:nvPr/>
        </p:nvSpPr>
        <p:spPr>
          <a:xfrm>
            <a:off x="4110664" y="2996841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-1</a:t>
            </a:r>
            <a:endParaRPr lang="en-US" dirty="0"/>
          </a:p>
        </p:txBody>
      </p:sp>
      <p:sp>
        <p:nvSpPr>
          <p:cNvPr id="89" name="Metin kutusu 88"/>
          <p:cNvSpPr txBox="1"/>
          <p:nvPr/>
        </p:nvSpPr>
        <p:spPr>
          <a:xfrm>
            <a:off x="3765848" y="2996835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-2</a:t>
            </a:r>
            <a:endParaRPr lang="en-US" dirty="0"/>
          </a:p>
        </p:txBody>
      </p:sp>
      <p:sp>
        <p:nvSpPr>
          <p:cNvPr id="90" name="Oval 89"/>
          <p:cNvSpPr/>
          <p:nvPr/>
        </p:nvSpPr>
        <p:spPr>
          <a:xfrm>
            <a:off x="617469" y="2798336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977509" y="2798336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327727" y="279077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687767" y="279077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2035587" y="279039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2377055" y="279039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2719262" y="279039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3098929" y="279039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3467620" y="279039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Metin kutusu 98"/>
          <p:cNvSpPr txBox="1"/>
          <p:nvPr/>
        </p:nvSpPr>
        <p:spPr>
          <a:xfrm>
            <a:off x="489336" y="3004018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-11</a:t>
            </a:r>
            <a:endParaRPr lang="en-US" dirty="0"/>
          </a:p>
        </p:txBody>
      </p:sp>
      <p:sp>
        <p:nvSpPr>
          <p:cNvPr id="100" name="Metin kutusu 99"/>
          <p:cNvSpPr txBox="1"/>
          <p:nvPr/>
        </p:nvSpPr>
        <p:spPr>
          <a:xfrm>
            <a:off x="854381" y="3004018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-10</a:t>
            </a:r>
            <a:endParaRPr lang="en-US" dirty="0"/>
          </a:p>
        </p:txBody>
      </p:sp>
      <p:sp>
        <p:nvSpPr>
          <p:cNvPr id="101" name="Metin kutusu 100"/>
          <p:cNvSpPr txBox="1"/>
          <p:nvPr/>
        </p:nvSpPr>
        <p:spPr>
          <a:xfrm>
            <a:off x="1244885" y="2998400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-9</a:t>
            </a:r>
            <a:endParaRPr lang="en-US" dirty="0"/>
          </a:p>
        </p:txBody>
      </p:sp>
      <p:sp>
        <p:nvSpPr>
          <p:cNvPr id="102" name="Metin kutusu 101"/>
          <p:cNvSpPr txBox="1"/>
          <p:nvPr/>
        </p:nvSpPr>
        <p:spPr>
          <a:xfrm>
            <a:off x="1599906" y="2996456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-8</a:t>
            </a:r>
            <a:endParaRPr lang="en-US" dirty="0"/>
          </a:p>
        </p:txBody>
      </p:sp>
      <p:sp>
        <p:nvSpPr>
          <p:cNvPr id="103" name="Metin kutusu 102"/>
          <p:cNvSpPr txBox="1"/>
          <p:nvPr/>
        </p:nvSpPr>
        <p:spPr>
          <a:xfrm>
            <a:off x="1952745" y="2998400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-7</a:t>
            </a:r>
            <a:endParaRPr lang="en-US" dirty="0"/>
          </a:p>
        </p:txBody>
      </p:sp>
      <p:sp>
        <p:nvSpPr>
          <p:cNvPr id="104" name="Metin kutusu 103"/>
          <p:cNvSpPr txBox="1"/>
          <p:nvPr/>
        </p:nvSpPr>
        <p:spPr>
          <a:xfrm>
            <a:off x="2294213" y="2996457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-6</a:t>
            </a:r>
            <a:endParaRPr lang="en-US" dirty="0"/>
          </a:p>
        </p:txBody>
      </p:sp>
      <p:sp>
        <p:nvSpPr>
          <p:cNvPr id="105" name="Metin kutusu 104"/>
          <p:cNvSpPr txBox="1"/>
          <p:nvPr/>
        </p:nvSpPr>
        <p:spPr>
          <a:xfrm>
            <a:off x="3016136" y="2998020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-4</a:t>
            </a:r>
            <a:endParaRPr lang="en-US" dirty="0"/>
          </a:p>
        </p:txBody>
      </p:sp>
      <p:sp>
        <p:nvSpPr>
          <p:cNvPr id="106" name="Metin kutusu 105"/>
          <p:cNvSpPr txBox="1"/>
          <p:nvPr/>
        </p:nvSpPr>
        <p:spPr>
          <a:xfrm>
            <a:off x="2636420" y="2998020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-5</a:t>
            </a:r>
            <a:endParaRPr lang="en-US" dirty="0"/>
          </a:p>
        </p:txBody>
      </p:sp>
      <p:sp>
        <p:nvSpPr>
          <p:cNvPr id="107" name="Metin kutusu 106"/>
          <p:cNvSpPr txBox="1"/>
          <p:nvPr/>
        </p:nvSpPr>
        <p:spPr>
          <a:xfrm>
            <a:off x="3384778" y="2996461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-3</a:t>
            </a:r>
            <a:endParaRPr lang="en-US" dirty="0"/>
          </a:p>
        </p:txBody>
      </p:sp>
      <p:sp>
        <p:nvSpPr>
          <p:cNvPr id="108" name="Oval 107"/>
          <p:cNvSpPr/>
          <p:nvPr/>
        </p:nvSpPr>
        <p:spPr>
          <a:xfrm>
            <a:off x="7798980" y="279115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8171280" y="279115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Metin kutusu 109"/>
          <p:cNvSpPr txBox="1"/>
          <p:nvPr/>
        </p:nvSpPr>
        <p:spPr>
          <a:xfrm>
            <a:off x="8072408" y="2996841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10</a:t>
            </a:r>
            <a:endParaRPr lang="en-US" dirty="0"/>
          </a:p>
        </p:txBody>
      </p:sp>
      <p:sp>
        <p:nvSpPr>
          <p:cNvPr id="111" name="Metin kutusu 110"/>
          <p:cNvSpPr txBox="1"/>
          <p:nvPr/>
        </p:nvSpPr>
        <p:spPr>
          <a:xfrm>
            <a:off x="7743622" y="299683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9</a:t>
            </a:r>
            <a:endParaRPr lang="en-US" dirty="0"/>
          </a:p>
        </p:txBody>
      </p:sp>
      <p:sp>
        <p:nvSpPr>
          <p:cNvPr id="112" name="Oval 111"/>
          <p:cNvSpPr/>
          <p:nvPr/>
        </p:nvSpPr>
        <p:spPr>
          <a:xfrm>
            <a:off x="4572000" y="2798336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4932040" y="2798336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5282258" y="279077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642298" y="279077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5990118" y="279039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6331586" y="279039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6673793" y="279039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7053460" y="279039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7422151" y="279039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Metin kutusu 120"/>
          <p:cNvSpPr txBox="1"/>
          <p:nvPr/>
        </p:nvSpPr>
        <p:spPr>
          <a:xfrm>
            <a:off x="4519911" y="300401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0</a:t>
            </a:r>
            <a:endParaRPr lang="en-US" dirty="0"/>
          </a:p>
        </p:txBody>
      </p:sp>
      <p:sp>
        <p:nvSpPr>
          <p:cNvPr id="122" name="Metin kutusu 121"/>
          <p:cNvSpPr txBox="1"/>
          <p:nvPr/>
        </p:nvSpPr>
        <p:spPr>
          <a:xfrm>
            <a:off x="4871428" y="300401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1</a:t>
            </a:r>
            <a:endParaRPr lang="en-US" dirty="0"/>
          </a:p>
        </p:txBody>
      </p:sp>
      <p:sp>
        <p:nvSpPr>
          <p:cNvPr id="123" name="Metin kutusu 122"/>
          <p:cNvSpPr txBox="1"/>
          <p:nvPr/>
        </p:nvSpPr>
        <p:spPr>
          <a:xfrm>
            <a:off x="5222658" y="29984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2</a:t>
            </a:r>
            <a:endParaRPr lang="en-US" dirty="0"/>
          </a:p>
        </p:txBody>
      </p:sp>
      <p:sp>
        <p:nvSpPr>
          <p:cNvPr id="124" name="Metin kutusu 123"/>
          <p:cNvSpPr txBox="1"/>
          <p:nvPr/>
        </p:nvSpPr>
        <p:spPr>
          <a:xfrm>
            <a:off x="5577679" y="299645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3</a:t>
            </a:r>
            <a:endParaRPr lang="en-US" dirty="0"/>
          </a:p>
        </p:txBody>
      </p:sp>
      <p:sp>
        <p:nvSpPr>
          <p:cNvPr id="125" name="Metin kutusu 124"/>
          <p:cNvSpPr txBox="1"/>
          <p:nvPr/>
        </p:nvSpPr>
        <p:spPr>
          <a:xfrm>
            <a:off x="5930518" y="29984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4</a:t>
            </a:r>
            <a:endParaRPr lang="en-US" dirty="0"/>
          </a:p>
        </p:txBody>
      </p:sp>
      <p:sp>
        <p:nvSpPr>
          <p:cNvPr id="126" name="Metin kutusu 125"/>
          <p:cNvSpPr txBox="1"/>
          <p:nvPr/>
        </p:nvSpPr>
        <p:spPr>
          <a:xfrm>
            <a:off x="6271986" y="299645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5</a:t>
            </a:r>
            <a:endParaRPr lang="en-US" dirty="0"/>
          </a:p>
        </p:txBody>
      </p:sp>
      <p:sp>
        <p:nvSpPr>
          <p:cNvPr id="127" name="Metin kutusu 126"/>
          <p:cNvSpPr txBox="1"/>
          <p:nvPr/>
        </p:nvSpPr>
        <p:spPr>
          <a:xfrm>
            <a:off x="6993909" y="299802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7</a:t>
            </a:r>
            <a:endParaRPr lang="en-US" dirty="0"/>
          </a:p>
        </p:txBody>
      </p:sp>
      <p:sp>
        <p:nvSpPr>
          <p:cNvPr id="128" name="Metin kutusu 127"/>
          <p:cNvSpPr txBox="1"/>
          <p:nvPr/>
        </p:nvSpPr>
        <p:spPr>
          <a:xfrm>
            <a:off x="6614193" y="299802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6</a:t>
            </a:r>
            <a:endParaRPr lang="en-US" dirty="0"/>
          </a:p>
        </p:txBody>
      </p:sp>
      <p:sp>
        <p:nvSpPr>
          <p:cNvPr id="129" name="Metin kutusu 128"/>
          <p:cNvSpPr txBox="1"/>
          <p:nvPr/>
        </p:nvSpPr>
        <p:spPr>
          <a:xfrm>
            <a:off x="7362551" y="299646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8</a:t>
            </a:r>
            <a:endParaRPr lang="en-US" dirty="0"/>
          </a:p>
        </p:txBody>
      </p:sp>
      <p:sp>
        <p:nvSpPr>
          <p:cNvPr id="130" name="Oval 129"/>
          <p:cNvSpPr/>
          <p:nvPr/>
        </p:nvSpPr>
        <p:spPr>
          <a:xfrm>
            <a:off x="8561332" y="2798336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Metin kutusu 130"/>
          <p:cNvSpPr txBox="1"/>
          <p:nvPr/>
        </p:nvSpPr>
        <p:spPr>
          <a:xfrm>
            <a:off x="8462460" y="300401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11</a:t>
            </a: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42" y="3469128"/>
            <a:ext cx="308484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265" y="3467208"/>
            <a:ext cx="2855220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ağ Ok 4"/>
          <p:cNvSpPr/>
          <p:nvPr/>
        </p:nvSpPr>
        <p:spPr>
          <a:xfrm>
            <a:off x="4366608" y="4725144"/>
            <a:ext cx="643283" cy="2880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53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8"/>
          <p:cNvGrpSpPr>
            <a:grpSpLocks/>
          </p:cNvGrpSpPr>
          <p:nvPr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9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Date Placeholder 9"/>
          <p:cNvSpPr>
            <a:spLocks noGrp="1"/>
          </p:cNvSpPr>
          <p:nvPr>
            <p:ph type="dt" sz="half" idx="4294967295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  <p:sp>
        <p:nvSpPr>
          <p:cNvPr id="2" name="Metin kutusu 1"/>
          <p:cNvSpPr txBox="1"/>
          <p:nvPr/>
        </p:nvSpPr>
        <p:spPr>
          <a:xfrm>
            <a:off x="2493619" y="328096"/>
            <a:ext cx="4121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DOA Estimation of Coherent Signals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7" name="Metin kutusu 26"/>
          <p:cNvSpPr txBox="1"/>
          <p:nvPr/>
        </p:nvSpPr>
        <p:spPr>
          <a:xfrm>
            <a:off x="1052147" y="980728"/>
            <a:ext cx="6577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Nuclear Norm Minimization (Utilizing The Difference </a:t>
            </a:r>
            <a:r>
              <a:rPr lang="en-US" sz="2000" dirty="0" err="1" smtClean="0"/>
              <a:t>Coarray</a:t>
            </a:r>
            <a:r>
              <a:rPr lang="en-US" sz="2000" dirty="0" smtClean="0"/>
              <a:t>)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Metin kutusu 55"/>
              <p:cNvSpPr txBox="1"/>
              <p:nvPr/>
            </p:nvSpPr>
            <p:spPr>
              <a:xfrm>
                <a:off x="1414314" y="5777309"/>
                <a:ext cx="6276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tr-TR" i="1" smtClean="0">
                          <a:latin typeface="Cambria Math"/>
                        </a:rPr>
                        <m:t>𝑚</m:t>
                      </m:r>
                      <m:r>
                        <a:rPr lang="tr-TR" b="0" i="1" smtClean="0">
                          <a:latin typeface="Cambria Math"/>
                        </a:rPr>
                        <m:t>𝑖𝑛𝑖𝑚𝑖𝑧𝑒</m:t>
                      </m:r>
                      <m:r>
                        <a:rPr lang="tr-TR" b="0" i="1" smtClean="0">
                          <a:latin typeface="Cambria Math"/>
                        </a:rPr>
                        <m:t> </m:t>
                      </m:r>
                      <m:r>
                        <a:rPr lang="tr-TR" b="0" i="1" smtClean="0">
                          <a:latin typeface="Cambria Math"/>
                        </a:rPr>
                        <m:t>𝑡h𝑒</m:t>
                      </m:r>
                      <m:r>
                        <a:rPr lang="tr-TR" b="0" i="1" smtClean="0">
                          <a:latin typeface="Cambria Math"/>
                        </a:rPr>
                        <m:t> </m:t>
                      </m:r>
                      <m:r>
                        <a:rPr lang="tr-TR" b="0" i="1" smtClean="0">
                          <a:latin typeface="Cambria Math"/>
                        </a:rPr>
                        <m:t>𝑛𝑢𝑐𝑙𝑒𝑎𝑟</m:t>
                      </m:r>
                      <m:r>
                        <a:rPr lang="tr-TR" b="0" i="1" smtClean="0">
                          <a:latin typeface="Cambria Math"/>
                        </a:rPr>
                        <m:t> </m:t>
                      </m:r>
                      <m:r>
                        <a:rPr lang="tr-TR" b="0" i="1" smtClean="0">
                          <a:latin typeface="Cambria Math"/>
                        </a:rPr>
                        <m:t>𝑛𝑜𝑟𝑚</m:t>
                      </m:r>
                      <m:r>
                        <a:rPr lang="tr-TR" b="0" i="1" smtClean="0">
                          <a:latin typeface="Cambria Math"/>
                        </a:rPr>
                        <m:t> </m:t>
                      </m:r>
                      <m:r>
                        <a:rPr lang="tr-TR" b="0" i="1" smtClean="0">
                          <a:latin typeface="Cambria Math"/>
                        </a:rPr>
                        <m:t>𝑜𝑓</m:t>
                      </m:r>
                      <m:r>
                        <a:rPr lang="tr-TR" b="0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tr-T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tr-TR" b="0" i="1" smtClean="0">
                              <a:latin typeface="Cambria Math"/>
                            </a:rPr>
                            <m:t>𝑣𝑖𝑟𝑡𝑢𝑎𝑙</m:t>
                          </m:r>
                        </m:sub>
                      </m:sSub>
                      <m:r>
                        <a:rPr lang="tr-TR" b="0" i="1" smtClean="0">
                          <a:latin typeface="Cambria Math"/>
                        </a:rPr>
                        <m:t> </m:t>
                      </m:r>
                      <m:r>
                        <a:rPr lang="tr-TR" b="0" i="1" smtClean="0">
                          <a:latin typeface="Cambria Math"/>
                        </a:rPr>
                        <m:t>𝑏𝑦</m:t>
                      </m:r>
                      <m:r>
                        <a:rPr lang="tr-TR" b="0" i="1" smtClean="0">
                          <a:latin typeface="Cambria Math"/>
                        </a:rPr>
                        <m:t> </m:t>
                      </m:r>
                      <m:r>
                        <a:rPr lang="tr-TR" b="0" i="1" smtClean="0">
                          <a:latin typeface="Cambria Math"/>
                        </a:rPr>
                        <m:t>𝑓𝑖𝑙𝑙𝑖𝑛𝑔</m:t>
                      </m:r>
                      <m:r>
                        <a:rPr lang="tr-TR" b="0" i="1" smtClean="0">
                          <a:latin typeface="Cambria Math"/>
                        </a:rPr>
                        <m:t> </m:t>
                      </m:r>
                      <m:r>
                        <a:rPr lang="tr-TR" b="0" i="1" smtClean="0">
                          <a:latin typeface="Cambria Math"/>
                        </a:rPr>
                        <m:t>𝑡h𝑒</m:t>
                      </m:r>
                      <m:r>
                        <a:rPr lang="tr-TR" b="0" i="1" smtClean="0">
                          <a:latin typeface="Cambria Math"/>
                        </a:rPr>
                        <m:t> </m:t>
                      </m:r>
                      <m:r>
                        <a:rPr lang="tr-TR" b="0" i="1" smtClean="0">
                          <a:latin typeface="Cambria Math"/>
                        </a:rPr>
                        <m:t>h𝑜𝑙𝑒𝑠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Metin kutusu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314" y="5777309"/>
                <a:ext cx="6276590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Oval 131"/>
          <p:cNvSpPr/>
          <p:nvPr/>
        </p:nvSpPr>
        <p:spPr>
          <a:xfrm>
            <a:off x="6099808" y="1535071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4467986" y="1548903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2729695" y="1548903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4040978" y="1548903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5285001" y="1548903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6500267" y="1535271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4884542" y="1548903"/>
            <a:ext cx="144016" cy="14401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3154609" y="1542624"/>
            <a:ext cx="144016" cy="14401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Metin kutusu 139"/>
          <p:cNvSpPr txBox="1"/>
          <p:nvPr/>
        </p:nvSpPr>
        <p:spPr>
          <a:xfrm>
            <a:off x="3099613" y="170471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1</a:t>
            </a:r>
            <a:endParaRPr lang="en-US" dirty="0"/>
          </a:p>
        </p:txBody>
      </p:sp>
      <p:sp>
        <p:nvSpPr>
          <p:cNvPr id="141" name="Metin kutusu 140"/>
          <p:cNvSpPr txBox="1"/>
          <p:nvPr/>
        </p:nvSpPr>
        <p:spPr>
          <a:xfrm>
            <a:off x="3556165" y="170471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2</a:t>
            </a:r>
            <a:endParaRPr lang="en-US" dirty="0"/>
          </a:p>
        </p:txBody>
      </p:sp>
      <p:sp>
        <p:nvSpPr>
          <p:cNvPr id="142" name="Metin kutusu 141"/>
          <p:cNvSpPr txBox="1"/>
          <p:nvPr/>
        </p:nvSpPr>
        <p:spPr>
          <a:xfrm>
            <a:off x="3981379" y="170471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3</a:t>
            </a:r>
            <a:endParaRPr lang="en-US" dirty="0"/>
          </a:p>
        </p:txBody>
      </p:sp>
      <p:sp>
        <p:nvSpPr>
          <p:cNvPr id="143" name="Metin kutusu 142"/>
          <p:cNvSpPr txBox="1"/>
          <p:nvPr/>
        </p:nvSpPr>
        <p:spPr>
          <a:xfrm>
            <a:off x="4409314" y="170471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4</a:t>
            </a:r>
            <a:endParaRPr lang="en-US" dirty="0"/>
          </a:p>
        </p:txBody>
      </p:sp>
      <p:sp>
        <p:nvSpPr>
          <p:cNvPr id="144" name="Metin kutusu 143"/>
          <p:cNvSpPr txBox="1"/>
          <p:nvPr/>
        </p:nvSpPr>
        <p:spPr>
          <a:xfrm>
            <a:off x="4824943" y="170471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5</a:t>
            </a:r>
            <a:endParaRPr lang="en-US" dirty="0"/>
          </a:p>
        </p:txBody>
      </p:sp>
      <p:sp>
        <p:nvSpPr>
          <p:cNvPr id="145" name="Metin kutusu 144"/>
          <p:cNvSpPr txBox="1"/>
          <p:nvPr/>
        </p:nvSpPr>
        <p:spPr>
          <a:xfrm>
            <a:off x="5225402" y="170471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6</a:t>
            </a:r>
            <a:endParaRPr lang="en-US" dirty="0"/>
          </a:p>
        </p:txBody>
      </p:sp>
      <p:sp>
        <p:nvSpPr>
          <p:cNvPr id="146" name="Metin kutusu 145"/>
          <p:cNvSpPr txBox="1"/>
          <p:nvPr/>
        </p:nvSpPr>
        <p:spPr>
          <a:xfrm>
            <a:off x="2670096" y="17047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0</a:t>
            </a:r>
            <a:endParaRPr lang="en-US" dirty="0"/>
          </a:p>
        </p:txBody>
      </p:sp>
      <p:sp>
        <p:nvSpPr>
          <p:cNvPr id="147" name="Oval 146"/>
          <p:cNvSpPr/>
          <p:nvPr/>
        </p:nvSpPr>
        <p:spPr>
          <a:xfrm>
            <a:off x="5684179" y="1535271"/>
            <a:ext cx="144016" cy="14401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Metin kutusu 147"/>
          <p:cNvSpPr txBox="1"/>
          <p:nvPr/>
        </p:nvSpPr>
        <p:spPr>
          <a:xfrm>
            <a:off x="5624580" y="169108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7</a:t>
            </a:r>
            <a:endParaRPr lang="en-US" dirty="0"/>
          </a:p>
        </p:txBody>
      </p:sp>
      <p:sp>
        <p:nvSpPr>
          <p:cNvPr id="149" name="Metin kutusu 148"/>
          <p:cNvSpPr txBox="1"/>
          <p:nvPr/>
        </p:nvSpPr>
        <p:spPr>
          <a:xfrm>
            <a:off x="6040209" y="169108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8</a:t>
            </a:r>
            <a:endParaRPr lang="en-US" dirty="0"/>
          </a:p>
        </p:txBody>
      </p:sp>
      <p:sp>
        <p:nvSpPr>
          <p:cNvPr id="150" name="Metin kutusu 149"/>
          <p:cNvSpPr txBox="1"/>
          <p:nvPr/>
        </p:nvSpPr>
        <p:spPr>
          <a:xfrm>
            <a:off x="6440668" y="169108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9</a:t>
            </a:r>
            <a:endParaRPr lang="en-US" dirty="0"/>
          </a:p>
        </p:txBody>
      </p:sp>
      <p:sp>
        <p:nvSpPr>
          <p:cNvPr id="151" name="Oval 150"/>
          <p:cNvSpPr/>
          <p:nvPr/>
        </p:nvSpPr>
        <p:spPr>
          <a:xfrm>
            <a:off x="3615764" y="1542624"/>
            <a:ext cx="144016" cy="14401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3958338" y="220160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4330638" y="220160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Metin kutusu 155"/>
          <p:cNvSpPr txBox="1"/>
          <p:nvPr/>
        </p:nvSpPr>
        <p:spPr>
          <a:xfrm>
            <a:off x="4224553" y="2407291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-1</a:t>
            </a:r>
            <a:endParaRPr lang="en-US" dirty="0"/>
          </a:p>
        </p:txBody>
      </p:sp>
      <p:sp>
        <p:nvSpPr>
          <p:cNvPr id="157" name="Metin kutusu 156"/>
          <p:cNvSpPr txBox="1"/>
          <p:nvPr/>
        </p:nvSpPr>
        <p:spPr>
          <a:xfrm>
            <a:off x="3879737" y="2407285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-2</a:t>
            </a:r>
            <a:endParaRPr lang="en-US" dirty="0"/>
          </a:p>
        </p:txBody>
      </p:sp>
      <p:sp>
        <p:nvSpPr>
          <p:cNvPr id="158" name="Oval 157"/>
          <p:cNvSpPr/>
          <p:nvPr/>
        </p:nvSpPr>
        <p:spPr>
          <a:xfrm>
            <a:off x="2490944" y="220084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2833151" y="220084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3212818" y="220084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3581509" y="220084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Metin kutusu 161"/>
          <p:cNvSpPr txBox="1"/>
          <p:nvPr/>
        </p:nvSpPr>
        <p:spPr>
          <a:xfrm>
            <a:off x="2408102" y="2406907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-6</a:t>
            </a:r>
            <a:endParaRPr lang="en-US" dirty="0"/>
          </a:p>
        </p:txBody>
      </p:sp>
      <p:sp>
        <p:nvSpPr>
          <p:cNvPr id="163" name="Metin kutusu 162"/>
          <p:cNvSpPr txBox="1"/>
          <p:nvPr/>
        </p:nvSpPr>
        <p:spPr>
          <a:xfrm>
            <a:off x="3130025" y="2408470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-4</a:t>
            </a:r>
            <a:endParaRPr lang="en-US" dirty="0"/>
          </a:p>
        </p:txBody>
      </p:sp>
      <p:sp>
        <p:nvSpPr>
          <p:cNvPr id="164" name="Metin kutusu 163"/>
          <p:cNvSpPr txBox="1"/>
          <p:nvPr/>
        </p:nvSpPr>
        <p:spPr>
          <a:xfrm>
            <a:off x="2750309" y="2408470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-5</a:t>
            </a:r>
            <a:endParaRPr lang="en-US" dirty="0"/>
          </a:p>
        </p:txBody>
      </p:sp>
      <p:sp>
        <p:nvSpPr>
          <p:cNvPr id="165" name="Metin kutusu 164"/>
          <p:cNvSpPr txBox="1"/>
          <p:nvPr/>
        </p:nvSpPr>
        <p:spPr>
          <a:xfrm>
            <a:off x="3498667" y="2406911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-3</a:t>
            </a:r>
            <a:endParaRPr lang="en-US" dirty="0"/>
          </a:p>
        </p:txBody>
      </p:sp>
      <p:sp>
        <p:nvSpPr>
          <p:cNvPr id="166" name="Oval 165"/>
          <p:cNvSpPr/>
          <p:nvPr/>
        </p:nvSpPr>
        <p:spPr>
          <a:xfrm>
            <a:off x="4685889" y="2208786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5045929" y="2208786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5396147" y="220122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>
            <a:off x="5756187" y="220122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6104007" y="220084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6445475" y="220084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>
          <a:xfrm>
            <a:off x="6787682" y="220084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Metin kutusu 172"/>
          <p:cNvSpPr txBox="1"/>
          <p:nvPr/>
        </p:nvSpPr>
        <p:spPr>
          <a:xfrm>
            <a:off x="4633800" y="241446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0</a:t>
            </a:r>
            <a:endParaRPr lang="en-US" dirty="0"/>
          </a:p>
        </p:txBody>
      </p:sp>
      <p:sp>
        <p:nvSpPr>
          <p:cNvPr id="174" name="Metin kutusu 173"/>
          <p:cNvSpPr txBox="1"/>
          <p:nvPr/>
        </p:nvSpPr>
        <p:spPr>
          <a:xfrm>
            <a:off x="4985317" y="241446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1</a:t>
            </a:r>
            <a:endParaRPr lang="en-US" dirty="0"/>
          </a:p>
        </p:txBody>
      </p:sp>
      <p:sp>
        <p:nvSpPr>
          <p:cNvPr id="175" name="Metin kutusu 174"/>
          <p:cNvSpPr txBox="1"/>
          <p:nvPr/>
        </p:nvSpPr>
        <p:spPr>
          <a:xfrm>
            <a:off x="5336547" y="24088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2</a:t>
            </a:r>
            <a:endParaRPr lang="en-US" dirty="0"/>
          </a:p>
        </p:txBody>
      </p:sp>
      <p:sp>
        <p:nvSpPr>
          <p:cNvPr id="176" name="Metin kutusu 175"/>
          <p:cNvSpPr txBox="1"/>
          <p:nvPr/>
        </p:nvSpPr>
        <p:spPr>
          <a:xfrm>
            <a:off x="5691568" y="240690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3</a:t>
            </a:r>
            <a:endParaRPr lang="en-US" dirty="0"/>
          </a:p>
        </p:txBody>
      </p:sp>
      <p:sp>
        <p:nvSpPr>
          <p:cNvPr id="177" name="Metin kutusu 176"/>
          <p:cNvSpPr txBox="1"/>
          <p:nvPr/>
        </p:nvSpPr>
        <p:spPr>
          <a:xfrm>
            <a:off x="6044407" y="24088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4</a:t>
            </a:r>
            <a:endParaRPr lang="en-US" dirty="0"/>
          </a:p>
        </p:txBody>
      </p:sp>
      <p:sp>
        <p:nvSpPr>
          <p:cNvPr id="178" name="Metin kutusu 177"/>
          <p:cNvSpPr txBox="1"/>
          <p:nvPr/>
        </p:nvSpPr>
        <p:spPr>
          <a:xfrm>
            <a:off x="6385875" y="240690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5</a:t>
            </a:r>
            <a:endParaRPr lang="en-US" dirty="0"/>
          </a:p>
        </p:txBody>
      </p:sp>
      <p:sp>
        <p:nvSpPr>
          <p:cNvPr id="179" name="Metin kutusu 178"/>
          <p:cNvSpPr txBox="1"/>
          <p:nvPr/>
        </p:nvSpPr>
        <p:spPr>
          <a:xfrm>
            <a:off x="6728082" y="240847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6</a:t>
            </a:r>
            <a:endParaRPr lang="en-US" dirty="0"/>
          </a:p>
        </p:txBody>
      </p:sp>
      <p:sp>
        <p:nvSpPr>
          <p:cNvPr id="181" name="Oval 180"/>
          <p:cNvSpPr/>
          <p:nvPr/>
        </p:nvSpPr>
        <p:spPr>
          <a:xfrm>
            <a:off x="1399166" y="2202496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/>
        </p:nvSpPr>
        <p:spPr>
          <a:xfrm>
            <a:off x="1759206" y="2202496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/>
          <p:cNvSpPr/>
          <p:nvPr/>
        </p:nvSpPr>
        <p:spPr>
          <a:xfrm>
            <a:off x="2107026" y="2202116"/>
            <a:ext cx="144016" cy="1440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Metin kutusu 183"/>
          <p:cNvSpPr txBox="1"/>
          <p:nvPr/>
        </p:nvSpPr>
        <p:spPr>
          <a:xfrm>
            <a:off x="1316324" y="2410117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-9</a:t>
            </a:r>
            <a:endParaRPr lang="en-US" dirty="0"/>
          </a:p>
        </p:txBody>
      </p:sp>
      <p:sp>
        <p:nvSpPr>
          <p:cNvPr id="185" name="Metin kutusu 184"/>
          <p:cNvSpPr txBox="1"/>
          <p:nvPr/>
        </p:nvSpPr>
        <p:spPr>
          <a:xfrm>
            <a:off x="1671345" y="2408173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-8</a:t>
            </a:r>
            <a:endParaRPr lang="en-US" dirty="0"/>
          </a:p>
        </p:txBody>
      </p:sp>
      <p:sp>
        <p:nvSpPr>
          <p:cNvPr id="186" name="Metin kutusu 185"/>
          <p:cNvSpPr txBox="1"/>
          <p:nvPr/>
        </p:nvSpPr>
        <p:spPr>
          <a:xfrm>
            <a:off x="2024184" y="2410117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-7</a:t>
            </a:r>
            <a:endParaRPr lang="en-US" dirty="0"/>
          </a:p>
        </p:txBody>
      </p:sp>
      <p:sp>
        <p:nvSpPr>
          <p:cNvPr id="187" name="Oval 186"/>
          <p:cNvSpPr/>
          <p:nvPr/>
        </p:nvSpPr>
        <p:spPr>
          <a:xfrm>
            <a:off x="7923717" y="220160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Metin kutusu 187"/>
          <p:cNvSpPr txBox="1"/>
          <p:nvPr/>
        </p:nvSpPr>
        <p:spPr>
          <a:xfrm>
            <a:off x="7868359" y="240728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9</a:t>
            </a:r>
            <a:endParaRPr lang="en-US" dirty="0"/>
          </a:p>
        </p:txBody>
      </p:sp>
      <p:sp>
        <p:nvSpPr>
          <p:cNvPr id="189" name="Oval 188"/>
          <p:cNvSpPr/>
          <p:nvPr/>
        </p:nvSpPr>
        <p:spPr>
          <a:xfrm>
            <a:off x="7178197" y="2200849"/>
            <a:ext cx="144016" cy="1440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/>
          <p:cNvSpPr/>
          <p:nvPr/>
        </p:nvSpPr>
        <p:spPr>
          <a:xfrm>
            <a:off x="7546888" y="220084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Metin kutusu 190"/>
          <p:cNvSpPr txBox="1"/>
          <p:nvPr/>
        </p:nvSpPr>
        <p:spPr>
          <a:xfrm>
            <a:off x="7118646" y="240847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7</a:t>
            </a:r>
            <a:endParaRPr lang="en-US" dirty="0"/>
          </a:p>
        </p:txBody>
      </p:sp>
      <p:sp>
        <p:nvSpPr>
          <p:cNvPr id="192" name="Metin kutusu 191"/>
          <p:cNvSpPr txBox="1"/>
          <p:nvPr/>
        </p:nvSpPr>
        <p:spPr>
          <a:xfrm>
            <a:off x="7487288" y="240691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8</a:t>
            </a:r>
            <a:endParaRPr lang="en-US" dirty="0"/>
          </a:p>
        </p:txBody>
      </p:sp>
      <p:cxnSp>
        <p:nvCxnSpPr>
          <p:cNvPr id="193" name="Düz Bağlayıcı 192"/>
          <p:cNvCxnSpPr/>
          <p:nvPr/>
        </p:nvCxnSpPr>
        <p:spPr>
          <a:xfrm>
            <a:off x="2872991" y="6049441"/>
            <a:ext cx="0" cy="9515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Düz Bağlayıcı 193"/>
          <p:cNvCxnSpPr/>
          <p:nvPr/>
        </p:nvCxnSpPr>
        <p:spPr>
          <a:xfrm>
            <a:off x="4299958" y="6057953"/>
            <a:ext cx="0" cy="9515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Düz Bağlayıcı 194"/>
          <p:cNvCxnSpPr/>
          <p:nvPr/>
        </p:nvCxnSpPr>
        <p:spPr>
          <a:xfrm>
            <a:off x="2872991" y="6134740"/>
            <a:ext cx="142696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Dikdörtgen 195"/>
              <p:cNvSpPr/>
              <p:nvPr/>
            </p:nvSpPr>
            <p:spPr>
              <a:xfrm>
                <a:off x="2738855" y="6165897"/>
                <a:ext cx="477989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𝑐𝑜𝑛𝑣𝑒𝑥</m:t>
                      </m:r>
                      <m:r>
                        <a:rPr lang="tr-TR" sz="1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tr-TR" sz="1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𝑠𝑢𝑟𝑟𝑜𝑔𝑎𝑡𝑒</m:t>
                      </m:r>
                      <m:r>
                        <a:rPr lang="tr-TR" sz="1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tr-TR" sz="1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𝑓𝑜𝑟</m:t>
                      </m:r>
                      <m:r>
                        <a:rPr lang="tr-TR" sz="1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tr-TR" sz="1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𝑚𝑎𝑡𝑟𝑖𝑥</m:t>
                      </m:r>
                      <m:r>
                        <a:rPr lang="tr-TR" sz="1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tr-TR" sz="1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𝑟𝑎𝑛𝑘</m:t>
                      </m:r>
                      <m:r>
                        <a:rPr lang="tr-TR" sz="1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(</m:t>
                      </m:r>
                      <m:r>
                        <a:rPr lang="tr-TR" sz="1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𝑤h𝑖𝑐h</m:t>
                      </m:r>
                      <m:r>
                        <a:rPr lang="tr-TR" sz="1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tr-TR" sz="1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𝑖𝑠</m:t>
                      </m:r>
                      <m:r>
                        <a:rPr lang="tr-TR" sz="1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tr-TR" sz="1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𝑛𝑜𝑛𝑐𝑜𝑛𝑣𝑒𝑥</m:t>
                      </m:r>
                      <m:r>
                        <a:rPr lang="tr-TR" sz="1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6" name="Dikdörtgen 1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855" y="6165897"/>
                <a:ext cx="4779898" cy="307777"/>
              </a:xfrm>
              <a:prstGeom prst="rect">
                <a:avLst/>
              </a:prstGeom>
              <a:blipFill rotWithShape="1"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68" y="2780928"/>
            <a:ext cx="3058328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547" y="2780928"/>
            <a:ext cx="287458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" name="Sağ Ok 73"/>
          <p:cNvSpPr/>
          <p:nvPr/>
        </p:nvSpPr>
        <p:spPr>
          <a:xfrm>
            <a:off x="4253053" y="4076912"/>
            <a:ext cx="643283" cy="2880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2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/>
      <p:bldP spid="141" grpId="0"/>
      <p:bldP spid="142" grpId="0"/>
      <p:bldP spid="143" grpId="0"/>
      <p:bldP spid="144" grpId="0"/>
      <p:bldP spid="145" grpId="0"/>
      <p:bldP spid="146" grpId="0"/>
      <p:bldP spid="147" grpId="0" animBg="1"/>
      <p:bldP spid="148" grpId="0"/>
      <p:bldP spid="149" grpId="0"/>
      <p:bldP spid="150" grpId="0"/>
      <p:bldP spid="151" grpId="0" animBg="1"/>
      <p:bldP spid="154" grpId="0" animBg="1"/>
      <p:bldP spid="155" grpId="0" animBg="1"/>
      <p:bldP spid="156" grpId="0"/>
      <p:bldP spid="157" grpId="0"/>
      <p:bldP spid="158" grpId="0" animBg="1"/>
      <p:bldP spid="159" grpId="0" animBg="1"/>
      <p:bldP spid="160" grpId="0" animBg="1"/>
      <p:bldP spid="161" grpId="0" animBg="1"/>
      <p:bldP spid="162" grpId="0"/>
      <p:bldP spid="163" grpId="0"/>
      <p:bldP spid="164" grpId="0"/>
      <p:bldP spid="165" grpId="0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/>
      <p:bldP spid="174" grpId="0"/>
      <p:bldP spid="175" grpId="0"/>
      <p:bldP spid="176" grpId="0"/>
      <p:bldP spid="177" grpId="0"/>
      <p:bldP spid="178" grpId="0"/>
      <p:bldP spid="179" grpId="0"/>
      <p:bldP spid="181" grpId="0" animBg="1"/>
      <p:bldP spid="182" grpId="0" animBg="1"/>
      <p:bldP spid="183" grpId="0" animBg="1"/>
      <p:bldP spid="184" grpId="0"/>
      <p:bldP spid="185" grpId="0"/>
      <p:bldP spid="186" grpId="0"/>
      <p:bldP spid="187" grpId="0" animBg="1"/>
      <p:bldP spid="188" grpId="0"/>
      <p:bldP spid="189" grpId="0" animBg="1"/>
      <p:bldP spid="190" grpId="0" animBg="1"/>
      <p:bldP spid="191" grpId="0"/>
      <p:bldP spid="192" grpId="0"/>
      <p:bldP spid="196" grpId="0"/>
      <p:bldP spid="7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8"/>
          <p:cNvGrpSpPr>
            <a:grpSpLocks/>
          </p:cNvGrpSpPr>
          <p:nvPr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9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Date Placeholder 9"/>
          <p:cNvSpPr>
            <a:spLocks noGrp="1"/>
          </p:cNvSpPr>
          <p:nvPr>
            <p:ph type="dt" sz="half" idx="4294967295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  <p:sp>
        <p:nvSpPr>
          <p:cNvPr id="2" name="Metin kutusu 1"/>
          <p:cNvSpPr txBox="1"/>
          <p:nvPr/>
        </p:nvSpPr>
        <p:spPr>
          <a:xfrm>
            <a:off x="2493619" y="328096"/>
            <a:ext cx="4121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DOA Estimation of Coherent Signals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7" name="Metin kutusu 26"/>
          <p:cNvSpPr txBox="1"/>
          <p:nvPr/>
        </p:nvSpPr>
        <p:spPr>
          <a:xfrm>
            <a:off x="1043608" y="1124744"/>
            <a:ext cx="1688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Deep Learning</a:t>
            </a:r>
            <a:endParaRPr 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0" y="2060848"/>
            <a:ext cx="9000000" cy="3019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30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\Alp\Master ODTÜ\Thesis\DOA\Codes\Direction-of-Arrival\Deep-Learning Basics on MATLAB\Coherent Sources\Decorrelizor\VAE\26.11.2025\590 v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432" y="1033463"/>
            <a:ext cx="6336001" cy="47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18"/>
          <p:cNvGrpSpPr>
            <a:grpSpLocks/>
          </p:cNvGrpSpPr>
          <p:nvPr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9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Date Placeholder 9"/>
          <p:cNvSpPr>
            <a:spLocks noGrp="1"/>
          </p:cNvSpPr>
          <p:nvPr>
            <p:ph type="dt" sz="half" idx="4294967295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  <p:sp>
        <p:nvSpPr>
          <p:cNvPr id="2" name="Metin kutusu 1"/>
          <p:cNvSpPr txBox="1"/>
          <p:nvPr/>
        </p:nvSpPr>
        <p:spPr>
          <a:xfrm>
            <a:off x="2493612" y="328096"/>
            <a:ext cx="412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DOA Estimation of Coherent Signals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02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8"/>
          <p:cNvGrpSpPr>
            <a:grpSpLocks/>
          </p:cNvGrpSpPr>
          <p:nvPr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9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Date Placeholder 9"/>
          <p:cNvSpPr>
            <a:spLocks noGrp="1"/>
          </p:cNvSpPr>
          <p:nvPr>
            <p:ph type="dt" sz="half" idx="4294967295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  <p:sp>
        <p:nvSpPr>
          <p:cNvPr id="2" name="Metin kutusu 1"/>
          <p:cNvSpPr txBox="1"/>
          <p:nvPr/>
        </p:nvSpPr>
        <p:spPr>
          <a:xfrm>
            <a:off x="3837744" y="328096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Conclusion</a:t>
            </a:r>
          </a:p>
        </p:txBody>
      </p:sp>
      <p:sp>
        <p:nvSpPr>
          <p:cNvPr id="18" name="Metin kutusu 17"/>
          <p:cNvSpPr txBox="1"/>
          <p:nvPr/>
        </p:nvSpPr>
        <p:spPr>
          <a:xfrm>
            <a:off x="1043607" y="1412776"/>
            <a:ext cx="1485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To conclude</a:t>
            </a:r>
            <a:r>
              <a:rPr lang="tr-TR" sz="2000" dirty="0" smtClean="0"/>
              <a:t>,</a:t>
            </a:r>
            <a:endParaRPr lang="en-US" sz="2000" dirty="0"/>
          </a:p>
        </p:txBody>
      </p:sp>
      <p:sp>
        <p:nvSpPr>
          <p:cNvPr id="13" name="Metin kutusu 12"/>
          <p:cNvSpPr txBox="1"/>
          <p:nvPr/>
        </p:nvSpPr>
        <p:spPr>
          <a:xfrm>
            <a:off x="1043608" y="2310316"/>
            <a:ext cx="64685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Compared to ULAs, sparse arrays are superior in terms of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aperture</a:t>
            </a:r>
            <a:r>
              <a:rPr lang="tr-TR" dirty="0" smtClean="0"/>
              <a:t>,</a:t>
            </a:r>
            <a:endParaRPr lang="en-US" dirty="0" smtClean="0"/>
          </a:p>
          <a:p>
            <a:pPr marL="800100" lvl="1" indent="-342900">
              <a:buFontTx/>
              <a:buChar char="-"/>
            </a:pPr>
            <a:r>
              <a:rPr lang="en-US" dirty="0" smtClean="0"/>
              <a:t>mutual coupling</a:t>
            </a:r>
            <a:r>
              <a:rPr lang="tr-TR" dirty="0" smtClean="0"/>
              <a:t>.</a:t>
            </a:r>
            <a:endParaRPr lang="en-US" sz="2000" dirty="0"/>
          </a:p>
        </p:txBody>
      </p:sp>
      <p:sp>
        <p:nvSpPr>
          <p:cNvPr id="14" name="Metin kutusu 13"/>
          <p:cNvSpPr txBox="1"/>
          <p:nvPr/>
        </p:nvSpPr>
        <p:spPr>
          <a:xfrm>
            <a:off x="1043608" y="3530442"/>
            <a:ext cx="71287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 smtClean="0"/>
              <a:t>Traditional DOA estimation methods have difficulties dealing with coherent signals. Combined with different kinds of methods</a:t>
            </a:r>
            <a:r>
              <a:rPr lang="tr-TR" sz="2000" dirty="0" smtClean="0"/>
              <a:t>,</a:t>
            </a:r>
            <a:r>
              <a:rPr lang="en-US" sz="2000" dirty="0" smtClean="0"/>
              <a:t> sparse arrays can be useful at addressing the coherence problem.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0124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3525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4495800" y="5162550"/>
            <a:ext cx="4851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/>
            <a:r>
              <a:rPr lang="tr-TR" sz="2200" b="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Thank you for your attention</a:t>
            </a:r>
            <a:r>
              <a:rPr lang="en-US" sz="2200" b="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356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8"/>
          <p:cNvGrpSpPr>
            <a:grpSpLocks/>
          </p:cNvGrpSpPr>
          <p:nvPr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9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Date Placeholder 9"/>
          <p:cNvSpPr>
            <a:spLocks noGrp="1"/>
          </p:cNvSpPr>
          <p:nvPr>
            <p:ph type="dt" sz="half" idx="4294967295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  <p:sp>
        <p:nvSpPr>
          <p:cNvPr id="2" name="Metin kutusu 1"/>
          <p:cNvSpPr txBox="1"/>
          <p:nvPr/>
        </p:nvSpPr>
        <p:spPr>
          <a:xfrm>
            <a:off x="3454546" y="328096"/>
            <a:ext cx="223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Direction of Arrival</a:t>
            </a:r>
          </a:p>
        </p:txBody>
      </p:sp>
      <p:pic>
        <p:nvPicPr>
          <p:cNvPr id="1026" name="Picture 2" descr="Geeklik ve Ötesine on X: &quot;&quot;Komutan Logar, bir cisim yaklaşıyor efendim!&quot;  repliği ile hepimizin yüzünü güldüren sinema ve tiyatro oyuncusu Muhittin  Korkmaz hayatını kaybetti. https://t.co/0uwS9y7hFS&quot; / X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58267" y="2348879"/>
            <a:ext cx="4026894" cy="226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1488" y="2348880"/>
            <a:ext cx="4031433" cy="2267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Metin kutusu 12"/>
          <p:cNvSpPr txBox="1"/>
          <p:nvPr/>
        </p:nvSpPr>
        <p:spPr>
          <a:xfrm>
            <a:off x="3037770" y="4797152"/>
            <a:ext cx="3068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‘‘An object is </a:t>
            </a:r>
            <a:r>
              <a:rPr lang="en-US" sz="2000" dirty="0" smtClean="0"/>
              <a:t>approaching!’’</a:t>
            </a:r>
            <a:endParaRPr lang="en-US" sz="2000" dirty="0"/>
          </a:p>
        </p:txBody>
      </p:sp>
      <p:sp>
        <p:nvSpPr>
          <p:cNvPr id="14" name="Metin kutusu 13"/>
          <p:cNvSpPr txBox="1"/>
          <p:nvPr/>
        </p:nvSpPr>
        <p:spPr>
          <a:xfrm>
            <a:off x="1043608" y="1124744"/>
            <a:ext cx="5668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What is Direction of Arrival</a:t>
            </a:r>
            <a:r>
              <a:rPr lang="tr-TR" sz="2000" dirty="0"/>
              <a:t> (DOA)</a:t>
            </a:r>
            <a:r>
              <a:rPr lang="en-US" sz="2000" dirty="0"/>
              <a:t> Estimation </a:t>
            </a:r>
            <a:r>
              <a:rPr lang="tr-TR" sz="2000" dirty="0"/>
              <a:t>A</a:t>
            </a:r>
            <a:r>
              <a:rPr lang="en-US" sz="2000" dirty="0"/>
              <a:t>bout?</a:t>
            </a:r>
          </a:p>
        </p:txBody>
      </p:sp>
    </p:spTree>
    <p:extLst>
      <p:ext uri="{BB962C8B-B14F-4D97-AF65-F5344CB8AC3E}">
        <p14:creationId xmlns:p14="http://schemas.microsoft.com/office/powerpoint/2010/main" val="191744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8"/>
          <p:cNvGrpSpPr>
            <a:grpSpLocks/>
          </p:cNvGrpSpPr>
          <p:nvPr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9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Date Placeholder 9"/>
          <p:cNvSpPr>
            <a:spLocks noGrp="1"/>
          </p:cNvSpPr>
          <p:nvPr>
            <p:ph type="dt" sz="half" idx="4294967295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  <p:pic>
        <p:nvPicPr>
          <p:cNvPr id="14" name="Picture 2" descr="Spaceship Grafica di Glad Pants Crafts · Creative Fabric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487139"/>
            <a:ext cx="2736304" cy="182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10" r="2113" b="38564"/>
          <a:stretch/>
        </p:blipFill>
        <p:spPr bwMode="auto">
          <a:xfrm>
            <a:off x="5589014" y="2434058"/>
            <a:ext cx="2486502" cy="1931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Metin kutusu 17"/>
          <p:cNvSpPr txBox="1"/>
          <p:nvPr/>
        </p:nvSpPr>
        <p:spPr>
          <a:xfrm>
            <a:off x="1043608" y="1124744"/>
            <a:ext cx="5668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What is Direction of Arrival</a:t>
            </a:r>
            <a:r>
              <a:rPr lang="tr-TR" sz="2000" dirty="0"/>
              <a:t> (DOA)</a:t>
            </a:r>
            <a:r>
              <a:rPr lang="en-US" sz="2000" dirty="0"/>
              <a:t> Estimation </a:t>
            </a:r>
            <a:r>
              <a:rPr lang="tr-TR" sz="2000" dirty="0"/>
              <a:t>A</a:t>
            </a:r>
            <a:r>
              <a:rPr lang="en-US" sz="2000" dirty="0"/>
              <a:t>bout?</a:t>
            </a:r>
          </a:p>
        </p:txBody>
      </p:sp>
      <p:sp>
        <p:nvSpPr>
          <p:cNvPr id="13" name="Metin kutusu 12"/>
          <p:cNvSpPr txBox="1"/>
          <p:nvPr/>
        </p:nvSpPr>
        <p:spPr>
          <a:xfrm>
            <a:off x="3454546" y="328096"/>
            <a:ext cx="223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Direction of Arrival</a:t>
            </a:r>
          </a:p>
        </p:txBody>
      </p:sp>
    </p:spTree>
    <p:extLst>
      <p:ext uri="{BB962C8B-B14F-4D97-AF65-F5344CB8AC3E}">
        <p14:creationId xmlns:p14="http://schemas.microsoft.com/office/powerpoint/2010/main" val="333520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 descr="35+] Opening Star Wars Space Background | WallpaperSafari.co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/>
          <a:stretch/>
        </p:blipFill>
        <p:spPr bwMode="auto">
          <a:xfrm>
            <a:off x="0" y="1776424"/>
            <a:ext cx="9153525" cy="474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18"/>
          <p:cNvGrpSpPr>
            <a:grpSpLocks/>
          </p:cNvGrpSpPr>
          <p:nvPr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9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Date Placeholder 9"/>
          <p:cNvSpPr>
            <a:spLocks noGrp="1"/>
          </p:cNvSpPr>
          <p:nvPr>
            <p:ph type="dt" sz="half" idx="4294967295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  <p:pic>
        <p:nvPicPr>
          <p:cNvPr id="14" name="Picture 2" descr="Spaceship Grafica di Glad Pants Crafts · Creative Fabric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937" y="2778461"/>
            <a:ext cx="1728192" cy="115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17" b="60694" l="53750" r="974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10" r="2113" b="38564"/>
          <a:stretch/>
        </p:blipFill>
        <p:spPr bwMode="auto">
          <a:xfrm rot="2456770">
            <a:off x="6909428" y="2883243"/>
            <a:ext cx="1496208" cy="1162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2" descr="Göktaşı mı düştü? 5 Ekim son dakika göktaşı nereye düştü? Göktaşı METEOR  düşmesi nasıl olur? Adana,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17" b="60694" l="53750" r="974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10" r="2113" b="38564"/>
          <a:stretch/>
        </p:blipFill>
        <p:spPr bwMode="auto">
          <a:xfrm rot="4160322">
            <a:off x="6428162" y="4596501"/>
            <a:ext cx="1401855" cy="108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5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17" b="60694" l="53750" r="974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10" r="2113" b="38564"/>
          <a:stretch/>
        </p:blipFill>
        <p:spPr bwMode="auto">
          <a:xfrm rot="7001619">
            <a:off x="4171760" y="4907557"/>
            <a:ext cx="1448125" cy="1125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Metin kutusu 22"/>
          <p:cNvSpPr txBox="1"/>
          <p:nvPr/>
        </p:nvSpPr>
        <p:spPr>
          <a:xfrm>
            <a:off x="1043608" y="1124744"/>
            <a:ext cx="5668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What is Direction of Arrival</a:t>
            </a:r>
            <a:r>
              <a:rPr lang="tr-TR" sz="2000" dirty="0"/>
              <a:t> (DOA)</a:t>
            </a:r>
            <a:r>
              <a:rPr lang="en-US" sz="2000" dirty="0"/>
              <a:t> Estimation </a:t>
            </a:r>
            <a:r>
              <a:rPr lang="tr-TR" sz="2000" dirty="0"/>
              <a:t>A</a:t>
            </a:r>
            <a:r>
              <a:rPr lang="en-US" sz="2000" dirty="0"/>
              <a:t>bout?</a:t>
            </a:r>
          </a:p>
        </p:txBody>
      </p:sp>
      <p:pic>
        <p:nvPicPr>
          <p:cNvPr id="24" name="Picture 5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17" b="60694" l="53750" r="974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10" r="2113" b="38564"/>
          <a:stretch/>
        </p:blipFill>
        <p:spPr bwMode="auto">
          <a:xfrm rot="10116298">
            <a:off x="1865008" y="4793372"/>
            <a:ext cx="1448125" cy="1125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5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17" b="60694" l="53750" r="974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10" r="2113" b="38564"/>
          <a:stretch/>
        </p:blipFill>
        <p:spPr bwMode="auto">
          <a:xfrm rot="12253737">
            <a:off x="973854" y="3127082"/>
            <a:ext cx="1448125" cy="1125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Metin kutusu 25"/>
          <p:cNvSpPr txBox="1"/>
          <p:nvPr/>
        </p:nvSpPr>
        <p:spPr>
          <a:xfrm>
            <a:off x="3454546" y="328096"/>
            <a:ext cx="223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Direction of Arrival</a:t>
            </a:r>
          </a:p>
        </p:txBody>
      </p:sp>
    </p:spTree>
    <p:extLst>
      <p:ext uri="{BB962C8B-B14F-4D97-AF65-F5344CB8AC3E}">
        <p14:creationId xmlns:p14="http://schemas.microsoft.com/office/powerpoint/2010/main" val="344713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8"/>
          <p:cNvGrpSpPr>
            <a:grpSpLocks/>
          </p:cNvGrpSpPr>
          <p:nvPr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9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Date Placeholder 9"/>
          <p:cNvSpPr>
            <a:spLocks noGrp="1"/>
          </p:cNvSpPr>
          <p:nvPr>
            <p:ph type="dt" sz="half" idx="4294967295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  <p:sp>
        <p:nvSpPr>
          <p:cNvPr id="18" name="Metin kutusu 17"/>
          <p:cNvSpPr txBox="1"/>
          <p:nvPr/>
        </p:nvSpPr>
        <p:spPr>
          <a:xfrm>
            <a:off x="1043608" y="1124744"/>
            <a:ext cx="5668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What is Direction of Arrival</a:t>
            </a:r>
            <a:r>
              <a:rPr lang="tr-TR" sz="2000" dirty="0"/>
              <a:t> (DOA)</a:t>
            </a:r>
            <a:r>
              <a:rPr lang="en-US" sz="2000" dirty="0"/>
              <a:t> Estimation </a:t>
            </a:r>
            <a:r>
              <a:rPr lang="tr-TR" sz="2000" dirty="0"/>
              <a:t>A</a:t>
            </a:r>
            <a:r>
              <a:rPr lang="en-US" sz="2000" dirty="0"/>
              <a:t>bout?</a:t>
            </a:r>
          </a:p>
        </p:txBody>
      </p:sp>
      <p:pic>
        <p:nvPicPr>
          <p:cNvPr id="4098" name="Picture 2" descr="Electronics | Free Full-Text | An Overview of Direction-of-Arrival  Estimation Methods Using Adaptive Directional Time-Frequency Distribution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90"/>
          <a:stretch/>
        </p:blipFill>
        <p:spPr bwMode="auto">
          <a:xfrm>
            <a:off x="1371141" y="2069562"/>
            <a:ext cx="6366582" cy="375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Metin kutusu 18"/>
          <p:cNvSpPr txBox="1"/>
          <p:nvPr/>
        </p:nvSpPr>
        <p:spPr>
          <a:xfrm>
            <a:off x="2859832" y="328096"/>
            <a:ext cx="3424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Direction of Arrival</a:t>
            </a:r>
            <a:r>
              <a:rPr lang="tr-TR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Estimation</a:t>
            </a:r>
          </a:p>
        </p:txBody>
      </p:sp>
      <p:sp>
        <p:nvSpPr>
          <p:cNvPr id="4" name="Metin kutusu 3"/>
          <p:cNvSpPr txBox="1"/>
          <p:nvPr/>
        </p:nvSpPr>
        <p:spPr>
          <a:xfrm>
            <a:off x="7445655" y="2087630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/>
              <a:t>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69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8"/>
          <p:cNvGrpSpPr>
            <a:grpSpLocks/>
          </p:cNvGrpSpPr>
          <p:nvPr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9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Date Placeholder 9"/>
          <p:cNvSpPr>
            <a:spLocks noGrp="1"/>
          </p:cNvSpPr>
          <p:nvPr>
            <p:ph type="dt" sz="half" idx="4294967295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  <p:sp>
        <p:nvSpPr>
          <p:cNvPr id="18" name="Metin kutusu 17"/>
          <p:cNvSpPr txBox="1"/>
          <p:nvPr/>
        </p:nvSpPr>
        <p:spPr>
          <a:xfrm>
            <a:off x="1043608" y="1124744"/>
            <a:ext cx="3462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Narrowband Signal Assumption</a:t>
            </a:r>
          </a:p>
        </p:txBody>
      </p:sp>
      <p:sp>
        <p:nvSpPr>
          <p:cNvPr id="19" name="Metin kutusu 18"/>
          <p:cNvSpPr txBox="1"/>
          <p:nvPr/>
        </p:nvSpPr>
        <p:spPr>
          <a:xfrm>
            <a:off x="3754308" y="328096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Signal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Metin kutusu 19"/>
              <p:cNvSpPr txBox="1"/>
              <p:nvPr/>
            </p:nvSpPr>
            <p:spPr>
              <a:xfrm>
                <a:off x="924441" y="3037794"/>
                <a:ext cx="5371150" cy="629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→</m:t>
                      </m:r>
                      <m:r>
                        <a:rPr lang="el-GR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𝜔</m:t>
                      </m:r>
                      <m:r>
                        <a:rPr lang="tr-TR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𝜏</m:t>
                      </m:r>
                      <m:r>
                        <a:rPr lang="tr-TR" b="0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=2</m:t>
                      </m:r>
                      <m:r>
                        <a:rPr lang="tr-TR" b="0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tr-TR" b="0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𝑓</m:t>
                      </m:r>
                      <m:r>
                        <a:rPr lang="tr-TR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𝜏</m:t>
                      </m:r>
                      <m:r>
                        <a:rPr lang="tr-TR" b="0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=−</m:t>
                      </m:r>
                      <m:f>
                        <m:fPr>
                          <m:ctrlPr>
                            <a:rPr lang="tr-TR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tr-TR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  <m:r>
                            <a:rPr lang="tr-TR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  <m:r>
                            <a:rPr lang="tr-TR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𝑓</m:t>
                          </m:r>
                          <m:r>
                            <a:rPr lang="tr-TR" i="1" smtClean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a:rPr lang="tr-TR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𝑑</m:t>
                          </m:r>
                          <m:r>
                            <a:rPr lang="tr-TR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∙</m:t>
                          </m:r>
                          <m:func>
                            <m:funcPr>
                              <m:ctrlPr>
                                <a:rPr lang="tr-TR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tr-TR" b="0" i="0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tr-TR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tr-TR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tr-TR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</m:den>
                      </m:f>
                      <m:r>
                        <a:rPr lang="tr-TR" b="0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=−</m:t>
                      </m:r>
                      <m:f>
                        <m:fPr>
                          <m:ctrlPr>
                            <a:rPr lang="tr-TR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tr-TR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  <m:r>
                            <a:rPr lang="tr-TR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l-GR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r>
                        <a:rPr lang="tr-TR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𝑑</m:t>
                      </m:r>
                      <m:r>
                        <a:rPr lang="tr-TR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tr-TR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cos</m:t>
                      </m:r>
                      <m:r>
                        <a:rPr lang="tr-TR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⁡(</m:t>
                      </m:r>
                      <m:r>
                        <a:rPr lang="tr-TR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tr-TR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Metin kutusu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441" y="3037794"/>
                <a:ext cx="5371150" cy="62991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Metin kutusu 20"/>
              <p:cNvSpPr txBox="1"/>
              <p:nvPr/>
            </p:nvSpPr>
            <p:spPr>
              <a:xfrm>
                <a:off x="924441" y="3794094"/>
                <a:ext cx="3276346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l-GR" i="1" smtClean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l-GR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tr-TR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𝜏</m:t>
                          </m:r>
                        </m:e>
                      </m:d>
                      <m:r>
                        <a:rPr lang="tr-TR" b="0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&lt;</m:t>
                      </m:r>
                      <m:r>
                        <a:rPr lang="tr-TR" b="0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tr-TR" b="0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→</m:t>
                      </m:r>
                      <m:d>
                        <m:dPr>
                          <m:begChr m:val="|"/>
                          <m:endChr m:val="|"/>
                          <m:ctrlPr>
                            <a:rPr lang="el-GR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tr-TR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tr-TR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tr-TR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l-GR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den>
                          </m:f>
                          <m:r>
                            <a:rPr lang="tr-TR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𝑑</m:t>
                          </m:r>
                          <m:r>
                            <a:rPr lang="tr-TR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∙</m:t>
                          </m:r>
                          <m:func>
                            <m:funcPr>
                              <m:ctrlPr>
                                <a:rPr lang="tr-TR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tr-TR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tr-TR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tr-TR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tr-TR" b="0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&lt;</m:t>
                      </m:r>
                      <m:r>
                        <a:rPr lang="tr-TR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𝜋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Metin kutusu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441" y="3794094"/>
                <a:ext cx="3276346" cy="62023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Metin kutusu 21"/>
              <p:cNvSpPr txBox="1"/>
              <p:nvPr/>
            </p:nvSpPr>
            <p:spPr>
              <a:xfrm>
                <a:off x="3206017" y="4406067"/>
                <a:ext cx="1604735" cy="6674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𝑑</m:t>
                      </m:r>
                      <m:r>
                        <a:rPr lang="tr-TR" b="0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&lt;</m:t>
                      </m:r>
                      <m:f>
                        <m:fPr>
                          <m:ctrlPr>
                            <a:rPr lang="tr-TR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l-GR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num>
                        <m:den>
                          <m:r>
                            <a:rPr lang="tr-TR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l-GR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tr-TR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tr-TR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  <m:r>
                                    <a:rPr lang="tr-TR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Metin kutusu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017" y="4406067"/>
                <a:ext cx="1604735" cy="66749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Metin kutusu 22"/>
              <p:cNvSpPr txBox="1"/>
              <p:nvPr/>
            </p:nvSpPr>
            <p:spPr>
              <a:xfrm>
                <a:off x="2993179" y="5160316"/>
                <a:ext cx="1065613" cy="616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→</m:t>
                      </m:r>
                      <m:r>
                        <a:rPr lang="tr-TR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𝑑</m:t>
                      </m:r>
                      <m:r>
                        <a:rPr lang="tr-TR" b="0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tr-TR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l-GR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num>
                        <m:den>
                          <m:r>
                            <a:rPr lang="tr-TR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Metin kutusu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179" y="5160316"/>
                <a:ext cx="1065613" cy="61651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Fundamentals of Direction of Arrival Estimation | RAYmap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924943"/>
            <a:ext cx="3445735" cy="241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lectronics | Free Full-Text | An Overview of Direction-of-Arrival  Estimation Methods Using Adaptive Directional Time-Frequency Distributions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9"/>
          <a:stretch/>
        </p:blipFill>
        <p:spPr bwMode="auto">
          <a:xfrm>
            <a:off x="680162" y="2159995"/>
            <a:ext cx="3289850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Metin kutusu 14"/>
          <p:cNvSpPr txBox="1"/>
          <p:nvPr/>
        </p:nvSpPr>
        <p:spPr>
          <a:xfrm>
            <a:off x="3775184" y="2159995"/>
            <a:ext cx="2584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/>
              <a:t>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etin kutusu 2"/>
              <p:cNvSpPr txBox="1"/>
              <p:nvPr/>
            </p:nvSpPr>
            <p:spPr>
              <a:xfrm>
                <a:off x="3028423" y="4695312"/>
                <a:ext cx="3171061" cy="3782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/>
                        </a:rPr>
                        <m:t>𝑠</m:t>
                      </m:r>
                      <m:d>
                        <m:dPr>
                          <m:ctrlPr>
                            <a:rPr lang="tr-T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tr-TR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tr-TR" b="0" i="1" smtClean="0">
                          <a:latin typeface="Cambria Math"/>
                        </a:rPr>
                        <m:t>→</m:t>
                      </m:r>
                      <m:r>
                        <a:rPr lang="tr-TR" b="0" i="1" smtClean="0">
                          <a:latin typeface="Cambria Math"/>
                        </a:rPr>
                        <m:t>𝑠</m:t>
                      </m:r>
                      <m:d>
                        <m:dPr>
                          <m:ctrlPr>
                            <a:rPr lang="tr-T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tr-TR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tr-TR" b="0" i="1" smtClean="0">
                              <a:latin typeface="Cambria Math"/>
                            </a:rPr>
                            <m:t>−</m:t>
                          </m:r>
                          <m:r>
                            <a:rPr lang="tr-TR" b="0" i="1" smtClean="0">
                              <a:latin typeface="Cambria Math"/>
                              <a:ea typeface="Cambria Math"/>
                            </a:rPr>
                            <m:t>𝜏</m:t>
                          </m:r>
                        </m:e>
                      </m:d>
                      <m:r>
                        <a:rPr lang="tr-TR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tr-TR" b="0" i="1" smtClean="0">
                          <a:latin typeface="Cambria Math"/>
                          <a:ea typeface="Cambria Math"/>
                        </a:rPr>
                        <m:t>𝑠</m:t>
                      </m:r>
                      <m:d>
                        <m:dPr>
                          <m:ctrlPr>
                            <a:rPr lang="tr-TR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tr-T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  <m:r>
                        <a:rPr lang="tr-TR" i="1">
                          <a:latin typeface="Cambria Math"/>
                          <a:ea typeface="Cambria Math"/>
                        </a:rPr>
                        <m:t>∙</m:t>
                      </m:r>
                      <m:sSup>
                        <m:sSupPr>
                          <m:ctrlPr>
                            <a:rPr lang="tr-TR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tr-TR" b="0" i="1" smtClean="0">
                              <a:latin typeface="Cambria Math"/>
                              <a:ea typeface="Cambria Math"/>
                            </a:rPr>
                            <m:t>𝑒</m:t>
                          </m:r>
                        </m:e>
                        <m:sup>
                          <m:r>
                            <a:rPr lang="tr-TR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tr-TR" b="0" i="1" smtClean="0">
                              <a:latin typeface="Cambria Math"/>
                              <a:ea typeface="Cambria Math"/>
                            </a:rPr>
                            <m:t>𝑗</m:t>
                          </m:r>
                          <m:r>
                            <a:rPr lang="el-GR" b="0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tr-TR" b="0" i="1" smtClean="0">
                              <a:latin typeface="Cambria Math"/>
                              <a:ea typeface="Cambria Math"/>
                            </a:rPr>
                            <m:t>𝜏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Metin kut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423" y="4695312"/>
                <a:ext cx="3171061" cy="37824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Metin kutusu 16"/>
              <p:cNvSpPr txBox="1"/>
              <p:nvPr/>
            </p:nvSpPr>
            <p:spPr>
              <a:xfrm>
                <a:off x="3031578" y="5306748"/>
                <a:ext cx="1813060" cy="619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i="1" smtClean="0">
                          <a:latin typeface="Cambria Math"/>
                          <a:ea typeface="Cambria Math"/>
                        </a:rPr>
                        <m:t>𝜏</m:t>
                      </m:r>
                      <m:r>
                        <a:rPr lang="tr-TR" b="0" i="1" smtClean="0">
                          <a:latin typeface="Cambria Math"/>
                          <a:ea typeface="Cambria Math"/>
                        </a:rPr>
                        <m:t>=−</m:t>
                      </m:r>
                      <m:f>
                        <m:fPr>
                          <m:ctrlPr>
                            <a:rPr lang="tr-TR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tr-TR" b="0" i="1" smtClean="0">
                              <a:latin typeface="Cambria Math"/>
                              <a:ea typeface="Cambria Math"/>
                            </a:rPr>
                            <m:t>𝑑</m:t>
                          </m:r>
                          <m:r>
                            <a:rPr lang="tr-TR" b="0" i="1" smtClean="0"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tr-TR" b="0" i="0" smtClean="0">
                              <a:latin typeface="Cambria Math"/>
                              <a:ea typeface="Cambria Math"/>
                            </a:rPr>
                            <m:t>cos</m:t>
                          </m:r>
                          <m:r>
                            <a:rPr lang="tr-TR" b="0" i="1" smtClean="0">
                              <a:latin typeface="Cambria Math"/>
                              <a:ea typeface="Cambria Math"/>
                            </a:rPr>
                            <m:t>⁡(</m:t>
                          </m:r>
                          <m:r>
                            <a:rPr lang="tr-TR" b="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tr-TR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num>
                        <m:den>
                          <m:r>
                            <a:rPr lang="tr-TR" b="0" i="1" smtClean="0">
                              <a:latin typeface="Cambria Math"/>
                              <a:ea typeface="Cambria Math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Metin kutusu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578" y="5306748"/>
                <a:ext cx="1813060" cy="619978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161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Electronics | Free Full-Text | An Overview of Direction-of-Arrival  Estimation Methods Using Adaptive Directional Time-Frequency Distribution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9"/>
          <a:stretch/>
        </p:blipFill>
        <p:spPr bwMode="auto">
          <a:xfrm>
            <a:off x="5655295" y="779877"/>
            <a:ext cx="3289850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18"/>
          <p:cNvGrpSpPr>
            <a:grpSpLocks/>
          </p:cNvGrpSpPr>
          <p:nvPr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9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Date Placeholder 9"/>
          <p:cNvSpPr>
            <a:spLocks noGrp="1"/>
          </p:cNvSpPr>
          <p:nvPr>
            <p:ph type="dt" sz="half" idx="4294967295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  <p:sp>
        <p:nvSpPr>
          <p:cNvPr id="18" name="Metin kutusu 17"/>
          <p:cNvSpPr txBox="1"/>
          <p:nvPr/>
        </p:nvSpPr>
        <p:spPr>
          <a:xfrm>
            <a:off x="1043608" y="1124744"/>
            <a:ext cx="4891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onotype Corsiva" panose="03010101010201010101" pitchFamily="66" charset="0"/>
              </a:rPr>
              <a:t>Matrix Representation of DOA Estimation</a:t>
            </a:r>
          </a:p>
        </p:txBody>
      </p:sp>
      <p:sp>
        <p:nvSpPr>
          <p:cNvPr id="19" name="Metin kutusu 18"/>
          <p:cNvSpPr txBox="1"/>
          <p:nvPr/>
        </p:nvSpPr>
        <p:spPr>
          <a:xfrm>
            <a:off x="3754308" y="328096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Signal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Metin kutusu 1"/>
              <p:cNvSpPr txBox="1"/>
              <p:nvPr/>
            </p:nvSpPr>
            <p:spPr>
              <a:xfrm>
                <a:off x="1043607" y="2354761"/>
                <a:ext cx="24271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tr-T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tr-TR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tr-TR" b="0" i="1" smtClean="0">
                          <a:latin typeface="Cambria Math"/>
                        </a:rPr>
                        <m:t>=</m:t>
                      </m:r>
                      <m:r>
                        <a:rPr lang="tr-TR" b="0" i="1" smtClean="0">
                          <a:latin typeface="Cambria Math"/>
                        </a:rPr>
                        <m:t>𝐴</m:t>
                      </m:r>
                      <m:r>
                        <a:rPr lang="tr-TR" b="0" i="1" smtClean="0">
                          <a:latin typeface="Cambria Math"/>
                        </a:rPr>
                        <m:t>∗</m:t>
                      </m:r>
                      <m:r>
                        <a:rPr lang="tr-TR" b="0" i="1" smtClean="0">
                          <a:latin typeface="Cambria Math"/>
                        </a:rPr>
                        <m:t>𝑠</m:t>
                      </m:r>
                      <m:d>
                        <m:dPr>
                          <m:ctrlPr>
                            <a:rPr lang="tr-T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tr-TR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tr-TR" b="0" i="1" smtClean="0">
                          <a:latin typeface="Cambria Math"/>
                        </a:rPr>
                        <m:t>+</m:t>
                      </m:r>
                      <m:r>
                        <a:rPr lang="tr-TR" b="0" i="1" smtClean="0">
                          <a:latin typeface="Cambria Math"/>
                        </a:rPr>
                        <m:t>𝑛</m:t>
                      </m:r>
                      <m:r>
                        <a:rPr lang="tr-TR" b="0" i="1" smtClean="0">
                          <a:latin typeface="Cambria Math"/>
                        </a:rPr>
                        <m:t>(</m:t>
                      </m:r>
                      <m:r>
                        <a:rPr lang="tr-TR" b="0" i="1" smtClean="0">
                          <a:latin typeface="Cambria Math"/>
                        </a:rPr>
                        <m:t>𝑡</m:t>
                      </m:r>
                      <m:r>
                        <a:rPr lang="tr-TR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Metin kutusu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7" y="2354761"/>
                <a:ext cx="2427139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Metin kutusu 12"/>
              <p:cNvSpPr txBox="1"/>
              <p:nvPr/>
            </p:nvSpPr>
            <p:spPr>
              <a:xfrm>
                <a:off x="674203" y="2996952"/>
                <a:ext cx="6089744" cy="1169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tr-TR" b="0" i="1" smtClean="0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tr-TR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tr-TR" b="0" i="1" smtClean="0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tr-TR" b="0" i="1" smtClean="0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tr-TR" b="0" i="1" smtClean="0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tr-TR" b="0" i="1" smtClean="0">
                                          <a:latin typeface="Cambria Math"/>
                                        </a:rPr>
                                        <m:t>𝑡</m:t>
                                      </m:r>
                                      <m:r>
                                        <a:rPr lang="tr-TR" b="0" i="1" smtClean="0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tr-TR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tr-TR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tr-TR" b="0" i="1" smtClean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tr-TR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𝑡</m:t>
                                      </m:r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tr-TR" b="0" i="1" smtClean="0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tr-TR" b="0" i="1" smtClean="0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tr-TR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tr-TR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tr-TR" b="0" i="1" smtClean="0">
                                              <a:latin typeface="Cambria Math"/>
                                            </a:rPr>
                                            <m:t>𝑀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tr-TR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𝑡</m:t>
                                      </m:r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tr-TR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tr-TR" b="0" i="1" smtClean="0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tr-TR" b="0" i="1" smtClean="0">
                                          <a:latin typeface="Cambria Math"/>
                                        </a:rPr>
                                        <m:t>𝑎</m:t>
                                      </m:r>
                                      <m:r>
                                        <a:rPr lang="tr-TR" b="0" i="1" smtClean="0">
                                          <a:latin typeface="Cambria Math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tr-TR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tr-TR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tr-TR" b="0" i="1" smtClean="0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tr-TR" b="0" i="1" smtClean="0">
                                          <a:latin typeface="Cambria Math"/>
                                        </a:rPr>
                                        <m:t>)</m:t>
                                      </m:r>
                                      <m:r>
                                        <a:rPr lang="tr-TR" b="0" i="1" smtClean="0">
                                          <a:latin typeface="Cambria Math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tr-TR" i="1">
                                          <a:latin typeface="Cambria Math"/>
                                        </a:rPr>
                                        <m:t>𝑎</m:t>
                                      </m:r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tr-TR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tr-TR" i="1">
                                              <a:latin typeface="Cambria Math"/>
                                              <a:ea typeface="Cambria Math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tr-TR" b="0" i="1" smtClean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tr-TR" i="1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tr-TR" b="0" i="1" smtClean="0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tr-TR" b="0" i="1" smtClean="0">
                                          <a:latin typeface="Cambria Math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tr-TR" i="1">
                                          <a:latin typeface="Cambria Math"/>
                                        </a:rPr>
                                        <m:t>𝑎</m:t>
                                      </m:r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tr-TR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tr-TR" i="1">
                                              <a:latin typeface="Cambria Math"/>
                                              <a:ea typeface="Cambria Math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tr-TR" b="0" i="1" smtClean="0">
                                              <a:latin typeface="Cambria Math"/>
                                            </a:rPr>
                                            <m:t>𝐾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tr-TR" i="1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tr-TR" b="0" i="1" smtClean="0">
                          <a:latin typeface="Cambria Math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tr-TR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tr-TR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tr-TR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tr-TR" b="0" i="1" smtClean="0">
                                              <a:latin typeface="Cambria Math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tr-TR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tr-TR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𝑡</m:t>
                                      </m:r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tr-TR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tr-TR" b="0" i="1" smtClean="0">
                                              <a:latin typeface="Cambria Math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tr-TR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tr-TR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𝑡</m:t>
                                      </m:r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tr-TR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tr-TR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tr-TR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tr-TR" b="0" i="1" smtClean="0">
                                              <a:latin typeface="Cambria Math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tr-TR" b="0" i="1" smtClean="0">
                                              <a:latin typeface="Cambria Math"/>
                                            </a:rPr>
                                            <m:t>𝐾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tr-TR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𝑡</m:t>
                                      </m:r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tr-TR" b="0" i="1" smtClean="0">
                          <a:latin typeface="Cambria Math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tr-TR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tr-TR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tr-TR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tr-TR" b="0" i="1" smtClean="0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tr-TR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tr-TR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𝑡</m:t>
                                      </m:r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tr-TR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tr-TR" b="0" i="1" smtClean="0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tr-TR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tr-TR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𝑡</m:t>
                                      </m:r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tr-TR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tr-TR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tr-TR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tr-TR" b="0" i="1" smtClean="0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tr-TR" i="1">
                                              <a:latin typeface="Cambria Math"/>
                                            </a:rPr>
                                            <m:t>𝑀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tr-TR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𝑡</m:t>
                                      </m:r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Metin kutusu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03" y="2996952"/>
                <a:ext cx="6089744" cy="116987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Metin kutusu 14"/>
          <p:cNvSpPr txBox="1"/>
          <p:nvPr/>
        </p:nvSpPr>
        <p:spPr>
          <a:xfrm>
            <a:off x="8755756" y="758602"/>
            <a:ext cx="2584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/>
              <a:t>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Metin kutusu 15"/>
              <p:cNvSpPr txBox="1"/>
              <p:nvPr/>
            </p:nvSpPr>
            <p:spPr>
              <a:xfrm>
                <a:off x="919772" y="4228855"/>
                <a:ext cx="5987280" cy="13364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tr-TR" b="0" i="1" smtClean="0">
                        <a:latin typeface="Cambria Math"/>
                      </a:rPr>
                      <m:t>𝑎</m:t>
                    </m:r>
                    <m:r>
                      <a:rPr lang="tr-TR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tr-TR" i="1">
                            <a:latin typeface="Cambria Math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tr-TR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tr-TR" b="0" i="1" smtClean="0">
                        <a:latin typeface="Cambria Math"/>
                      </a:rPr>
                      <m:t>)=</m:t>
                    </m:r>
                    <m:d>
                      <m:dPr>
                        <m:begChr m:val="["/>
                        <m:endChr m:val="]"/>
                        <m:ctrlPr>
                          <a:rPr lang="tr-TR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r-TR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tr-TR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tr-TR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tr-TR" i="1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tr-TR" i="1">
                                            <a:latin typeface="Cambria Math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tr-TR" i="1">
                                            <a:latin typeface="Cambria Math"/>
                                          </a:rPr>
                                          <m:t>𝑗</m:t>
                                        </m:r>
                                        <m:f>
                                          <m:fPr>
                                            <m:ctrlPr>
                                              <a:rPr lang="tr-TR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tr-TR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lang="tr-TR" i="1">
                                                <a:latin typeface="Cambria Math"/>
                                                <a:ea typeface="Cambria Math"/>
                                              </a:rPr>
                                              <m:t>𝜋</m:t>
                                            </m:r>
                                          </m:num>
                                          <m:den>
                                            <m:r>
                                              <m:rPr>
                                                <m:nor/>
                                              </m:rPr>
                                              <a:rPr lang="el-GR" dirty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λ</m:t>
                                            </m:r>
                                          </m:den>
                                        </m:f>
                                        <m:sSub>
                                          <m:sSubPr>
                                            <m:ctrlPr>
                                              <a:rPr lang="tr-TR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i="1">
                                                <a:latin typeface="Cambria Math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tr-TR" b="0" i="1" smtClean="0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tr-TR" i="1">
                                                <a:latin typeface="Cambria Math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tr-TR">
                                                <a:latin typeface="Cambria Math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tr-TR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tr-TR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tr-TR" i="1">
                                                    <a:latin typeface="Cambria Math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e>
                                        </m:func>
                                      </m:sup>
                                    </m:sSup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tr-TR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tr-TR" i="1">
                                        <a:latin typeface="Cambria Math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tr-TR" i="1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tr-TR" i="1">
                                            <a:latin typeface="Cambria Math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tr-TR" i="1">
                                            <a:latin typeface="Cambria Math"/>
                                          </a:rPr>
                                          <m:t>𝑗</m:t>
                                        </m:r>
                                        <m:f>
                                          <m:fPr>
                                            <m:ctrlPr>
                                              <a:rPr lang="tr-TR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tr-TR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lang="tr-TR" i="1">
                                                <a:latin typeface="Cambria Math"/>
                                                <a:ea typeface="Cambria Math"/>
                                              </a:rPr>
                                              <m:t>𝜋</m:t>
                                            </m:r>
                                          </m:num>
                                          <m:den>
                                            <m:r>
                                              <m:rPr>
                                                <m:nor/>
                                              </m:rPr>
                                              <a:rPr lang="el-GR" dirty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λ</m:t>
                                            </m:r>
                                          </m:den>
                                        </m:f>
                                        <m:sSub>
                                          <m:sSubPr>
                                            <m:ctrlPr>
                                              <a:rPr lang="tr-TR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i="1">
                                                <a:latin typeface="Cambria Math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tr-TR" b="0" i="1" smtClean="0">
                                                <a:latin typeface="Cambria Math"/>
                                              </a:rPr>
                                              <m:t>𝑀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tr-TR" i="1">
                                                <a:latin typeface="Cambria Math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tr-TR">
                                                <a:latin typeface="Cambria Math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tr-TR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tr-TR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tr-TR" i="1">
                                                    <a:latin typeface="Cambria Math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e>
                                        </m:func>
                                      </m:sup>
                                    </m:sSup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tr-T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tr-T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tr-TR" b="0" i="1" smtClean="0">
                        <a:latin typeface="Cambria Math"/>
                      </a:rPr>
                      <m:t>=0,</m:t>
                    </m:r>
                    <m:r>
                      <a:rPr lang="tr-TR" b="0" i="1" smtClean="0">
                        <a:latin typeface="Cambria Math"/>
                      </a:rPr>
                      <m:t>𝑖𝑓</m:t>
                    </m:r>
                    <m:r>
                      <a:rPr lang="tr-TR" b="0" i="1" smtClean="0">
                        <a:latin typeface="Cambria Math"/>
                      </a:rPr>
                      <m:t> </m:t>
                    </m:r>
                    <m:r>
                      <a:rPr lang="tr-TR" b="0" i="1" smtClean="0">
                        <a:latin typeface="Cambria Math"/>
                      </a:rPr>
                      <m:t>𝑈𝐿𝐴</m:t>
                    </m:r>
                    <m:r>
                      <a:rPr lang="tr-TR" b="0" i="1" smtClean="0">
                        <a:latin typeface="Cambria Math"/>
                      </a:rPr>
                      <m:t>→</m:t>
                    </m:r>
                    <m:sSub>
                      <m:sSubPr>
                        <m:ctrlPr>
                          <a:rPr lang="tr-TR" i="1">
                            <a:latin typeface="Cambria Math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tr-TR" b="0" i="1" smtClean="0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tr-TR" i="1">
                        <a:latin typeface="Cambria Math"/>
                      </a:rPr>
                      <m:t>=</m:t>
                    </m:r>
                    <m:r>
                      <a:rPr lang="tr-TR" b="0" i="1" smtClean="0">
                        <a:latin typeface="Cambria Math"/>
                      </a:rPr>
                      <m:t>(</m:t>
                    </m:r>
                    <m:r>
                      <a:rPr lang="tr-TR" b="0" i="1" smtClean="0">
                        <a:latin typeface="Cambria Math"/>
                      </a:rPr>
                      <m:t>𝑚</m:t>
                    </m:r>
                    <m:r>
                      <a:rPr lang="tr-TR" b="0" i="1" smtClean="0">
                        <a:latin typeface="Cambria Math"/>
                      </a:rPr>
                      <m:t>−1)∙</m:t>
                    </m:r>
                    <m:r>
                      <a:rPr lang="tr-TR" b="0" i="1" smtClean="0">
                        <a:latin typeface="Cambria Math"/>
                      </a:rPr>
                      <m:t>𝑑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Metin kutusu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772" y="4228855"/>
                <a:ext cx="5987280" cy="133645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731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8"/>
          <p:cNvGrpSpPr>
            <a:grpSpLocks/>
          </p:cNvGrpSpPr>
          <p:nvPr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9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Date Placeholder 9"/>
          <p:cNvSpPr>
            <a:spLocks noGrp="1"/>
          </p:cNvSpPr>
          <p:nvPr>
            <p:ph type="dt" sz="half" idx="4294967295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  <p:sp>
        <p:nvSpPr>
          <p:cNvPr id="2" name="Metin kutusu 1"/>
          <p:cNvSpPr txBox="1"/>
          <p:nvPr/>
        </p:nvSpPr>
        <p:spPr>
          <a:xfrm>
            <a:off x="3107496" y="328096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DOA Estimation Methods</a:t>
            </a:r>
          </a:p>
        </p:txBody>
      </p:sp>
      <p:sp>
        <p:nvSpPr>
          <p:cNvPr id="18" name="Metin kutusu 17"/>
          <p:cNvSpPr txBox="1"/>
          <p:nvPr/>
        </p:nvSpPr>
        <p:spPr>
          <a:xfrm>
            <a:off x="1043608" y="1124744"/>
            <a:ext cx="40770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dirty="0"/>
              <a:t>MUSIC (</a:t>
            </a:r>
            <a:r>
              <a:rPr lang="en-US" sz="2000" dirty="0"/>
              <a:t>Multiple Signal Classification</a:t>
            </a:r>
            <a:r>
              <a:rPr lang="tr-TR" sz="2000" dirty="0"/>
              <a:t>)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Metin kutusu 23"/>
              <p:cNvSpPr txBox="1"/>
              <p:nvPr/>
            </p:nvSpPr>
            <p:spPr>
              <a:xfrm>
                <a:off x="2698473" y="2280296"/>
                <a:ext cx="4108561" cy="396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tr-TR" b="0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tr-TR" b="0" i="1" smtClean="0">
                          <a:latin typeface="Cambria Math"/>
                        </a:rPr>
                        <m:t>=</m:t>
                      </m:r>
                      <m:r>
                        <a:rPr lang="tr-TR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tr-T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tr-TR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tr-TR" b="0" i="1" smtClean="0">
                              <a:latin typeface="Cambria Math"/>
                            </a:rPr>
                            <m:t>(</m:t>
                          </m:r>
                          <m:r>
                            <a:rPr lang="tr-TR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tr-TR" b="0" i="1" smtClean="0">
                              <a:latin typeface="Cambria Math"/>
                            </a:rPr>
                            <m:t>)</m:t>
                          </m:r>
                          <m:sSup>
                            <m:sSupPr>
                              <m:ctrlPr>
                                <a:rPr lang="tr-TR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tr-TR" b="0" i="1" smtClean="0">
                                  <a:latin typeface="Cambria Math"/>
                                </a:rPr>
                                <m:t>𝑦</m:t>
                              </m:r>
                              <m:r>
                                <a:rPr lang="tr-TR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tr-TR" b="0" i="1" smtClean="0">
                                  <a:latin typeface="Cambria Math"/>
                                </a:rPr>
                                <m:t>𝑡</m:t>
                              </m:r>
                              <m:r>
                                <a:rPr lang="tr-TR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tr-TR" b="0" i="1" smtClean="0">
                                  <a:latin typeface="Cambria Math"/>
                                </a:rPr>
                                <m:t>𝐻</m:t>
                              </m:r>
                            </m:sup>
                          </m:sSup>
                        </m:e>
                      </m:d>
                      <m:r>
                        <a:rPr lang="tr-TR" b="0" i="1" smtClean="0">
                          <a:latin typeface="Cambria Math"/>
                        </a:rPr>
                        <m:t>=</m:t>
                      </m:r>
                      <m:r>
                        <a:rPr lang="tr-TR" b="0" i="1" smtClean="0">
                          <a:latin typeface="Cambria Math"/>
                        </a:rPr>
                        <m:t>𝐴</m:t>
                      </m:r>
                      <m:sSub>
                        <m:sSubPr>
                          <m:ctrlPr>
                            <a:rPr lang="tr-T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tr-TR" b="0" i="1" smtClean="0">
                              <a:latin typeface="Cambria Math"/>
                            </a:rPr>
                            <m:t>𝑠</m:t>
                          </m:r>
                        </m:sub>
                      </m:sSub>
                      <m:sSup>
                        <m:sSupPr>
                          <m:ctrlPr>
                            <a:rPr lang="tr-T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tr-TR" b="0" i="1" smtClean="0"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tr-TR" b="0" i="1" smtClean="0">
                              <a:latin typeface="Cambria Math"/>
                            </a:rPr>
                            <m:t>𝐻</m:t>
                          </m:r>
                        </m:sup>
                      </m:sSup>
                      <m:r>
                        <a:rPr lang="tr-TR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tr-T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tr-TR" b="0" i="1" smtClean="0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p>
                          <m:r>
                            <a:rPr lang="tr-T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tr-T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b="1" i="1" smtClean="0">
                              <a:latin typeface="Cambria Math"/>
                            </a:rPr>
                            <m:t>𝑰</m:t>
                          </m:r>
                        </m:e>
                        <m:sub>
                          <m:r>
                            <a:rPr lang="tr-TR" b="0" i="1" smtClean="0">
                              <a:latin typeface="Cambria Math"/>
                            </a:rPr>
                            <m:t>𝑀𝑥𝑀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Metin kutusu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473" y="2280296"/>
                <a:ext cx="4108561" cy="396904"/>
              </a:xfrm>
              <a:prstGeom prst="rect">
                <a:avLst/>
              </a:prstGeom>
              <a:blipFill rotWithShape="1"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Metin kutusu 24"/>
              <p:cNvSpPr txBox="1"/>
              <p:nvPr/>
            </p:nvSpPr>
            <p:spPr>
              <a:xfrm>
                <a:off x="2698474" y="1777792"/>
                <a:ext cx="22116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i="1" smtClean="0">
                          <a:latin typeface="Cambria Math"/>
                        </a:rPr>
                        <m:t>𝑦</m:t>
                      </m:r>
                      <m:r>
                        <a:rPr lang="tr-TR" i="1" smtClean="0">
                          <a:latin typeface="Cambria Math"/>
                        </a:rPr>
                        <m:t>(</m:t>
                      </m:r>
                      <m:r>
                        <a:rPr lang="tr-TR" i="1" smtClean="0">
                          <a:latin typeface="Cambria Math"/>
                        </a:rPr>
                        <m:t>𝑡</m:t>
                      </m:r>
                      <m:r>
                        <a:rPr lang="tr-TR" i="1" smtClean="0">
                          <a:latin typeface="Cambria Math"/>
                        </a:rPr>
                        <m:t>)=</m:t>
                      </m:r>
                      <m:r>
                        <a:rPr lang="tr-TR" b="0" i="1" smtClean="0">
                          <a:latin typeface="Cambria Math"/>
                        </a:rPr>
                        <m:t>𝐴𝑠</m:t>
                      </m:r>
                      <m:r>
                        <a:rPr lang="tr-TR" b="0" i="1" smtClean="0">
                          <a:latin typeface="Cambria Math"/>
                        </a:rPr>
                        <m:t>(</m:t>
                      </m:r>
                      <m:r>
                        <a:rPr lang="tr-TR" b="0" i="1" smtClean="0">
                          <a:latin typeface="Cambria Math"/>
                        </a:rPr>
                        <m:t>𝑡</m:t>
                      </m:r>
                      <m:r>
                        <a:rPr lang="tr-TR" b="0" i="1" smtClean="0">
                          <a:latin typeface="Cambria Math"/>
                        </a:rPr>
                        <m:t>)+</m:t>
                      </m:r>
                      <m:r>
                        <a:rPr lang="tr-TR" b="0" i="1" smtClean="0">
                          <a:latin typeface="Cambria Math"/>
                        </a:rPr>
                        <m:t>𝑛</m:t>
                      </m:r>
                      <m:r>
                        <a:rPr lang="tr-TR" b="0" i="1" smtClean="0">
                          <a:latin typeface="Cambria Math"/>
                        </a:rPr>
                        <m:t>(</m:t>
                      </m:r>
                      <m:r>
                        <a:rPr lang="tr-TR" b="0" i="1" smtClean="0">
                          <a:latin typeface="Cambria Math"/>
                        </a:rPr>
                        <m:t>𝑡</m:t>
                      </m:r>
                      <m:r>
                        <a:rPr lang="tr-TR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Metin kutusu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474" y="1777792"/>
                <a:ext cx="2211631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Metin kutusu 25"/>
              <p:cNvSpPr txBox="1"/>
              <p:nvPr/>
            </p:nvSpPr>
            <p:spPr>
              <a:xfrm>
                <a:off x="2698474" y="2767856"/>
                <a:ext cx="1442254" cy="396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tr-TR" b="0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tr-TR" b="0" i="1" smtClean="0">
                          <a:latin typeface="Cambria Math"/>
                        </a:rPr>
                        <m:t>=</m:t>
                      </m:r>
                      <m:r>
                        <a:rPr lang="tr-TR" b="0" i="1" smtClean="0">
                          <a:latin typeface="Cambria Math"/>
                        </a:rPr>
                        <m:t>𝑉</m:t>
                      </m:r>
                      <m:r>
                        <a:rPr lang="el-GR" i="1">
                          <a:latin typeface="Cambria Math"/>
                        </a:rPr>
                        <m:t>𝛬</m:t>
                      </m:r>
                      <m:sSup>
                        <m:sSupPr>
                          <m:ctrlPr>
                            <a:rPr lang="tr-T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tr-TR" b="0" i="1" smtClean="0">
                              <a:latin typeface="Cambria Math"/>
                            </a:rPr>
                            <m:t>𝑉</m:t>
                          </m:r>
                        </m:e>
                        <m:sup>
                          <m:r>
                            <a:rPr lang="tr-TR" b="0" i="1" smtClean="0">
                              <a:latin typeface="Cambria Math"/>
                            </a:rPr>
                            <m:t>𝐻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Metin kutusu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474" y="2767856"/>
                <a:ext cx="1442254" cy="396904"/>
              </a:xfrm>
              <a:prstGeom prst="rect">
                <a:avLst/>
              </a:prstGeom>
              <a:blipFill rotWithShape="1">
                <a:blip r:embed="rId5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Dikdörtgen 26"/>
              <p:cNvSpPr/>
              <p:nvPr/>
            </p:nvSpPr>
            <p:spPr>
              <a:xfrm>
                <a:off x="2698473" y="3284984"/>
                <a:ext cx="48062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i="1" smtClean="0">
                          <a:latin typeface="Cambria Math"/>
                        </a:rPr>
                        <m:t>𝑉</m:t>
                      </m:r>
                      <m:r>
                        <a:rPr lang="tr-TR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tr-TR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tr-TR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tr-TR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tr-TR" i="1">
                                                    <a:latin typeface="Cambria Math"/>
                                                  </a:rPr>
                                                  <m:t>𝑣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tr-TR" i="1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tr-TR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tr-TR" i="1">
                                                    <a:latin typeface="Cambria Math"/>
                                                  </a:rPr>
                                                  <m:t>𝑣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tr-TR" i="1">
                                                    <a:latin typeface="Cambria Math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tr-TR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tr-TR" i="1">
                                                <a:latin typeface="Cambria Math"/>
                                              </a:rPr>
                                              <m:t>⋯</m:t>
                                            </m:r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tr-TR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tr-TR" i="1">
                                                    <a:latin typeface="Cambria Math"/>
                                                  </a:rPr>
                                                  <m:t>𝑣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tr-TR" i="1">
                                                    <a:latin typeface="Cambria Math"/>
                                                  </a:rPr>
                                                  <m:t>𝐾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tr-TR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tr-TR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tr-TR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tr-TR" i="1">
                                                    <a:latin typeface="Cambria Math"/>
                                                  </a:rPr>
                                                  <m:t>𝑣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tr-TR" i="1">
                                                    <a:latin typeface="Cambria Math"/>
                                                  </a:rPr>
                                                  <m:t>𝐾</m:t>
                                                </m:r>
                                                <m:r>
                                                  <a:rPr lang="tr-TR" i="1">
                                                    <a:latin typeface="Cambria Math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tr-TR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tr-TR" i="1">
                                                    <a:latin typeface="Cambria Math"/>
                                                  </a:rPr>
                                                  <m:t>𝑣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tr-TR" i="1">
                                                    <a:latin typeface="Cambria Math"/>
                                                  </a:rPr>
                                                  <m:t>𝐾</m:t>
                                                </m:r>
                                                <m:r>
                                                  <a:rPr lang="tr-TR" i="1">
                                                    <a:latin typeface="Cambria Math"/>
                                                  </a:rPr>
                                                  <m:t>+2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tr-TR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tr-TR" i="1" smtClean="0">
                                                <a:latin typeface="Cambria Math"/>
                                              </a:rPr>
                                              <m:t>⋯</m:t>
                                            </m:r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tr-TR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tr-TR" i="1">
                                                    <a:latin typeface="Cambria Math"/>
                                                  </a:rPr>
                                                  <m:t>𝑣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tr-TR" i="1">
                                                    <a:latin typeface="Cambria Math"/>
                                                  </a:rPr>
                                                  <m:t>𝑀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Dikdörtgen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473" y="3284984"/>
                <a:ext cx="4806280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Düz Bağlayıcı 27"/>
          <p:cNvCxnSpPr/>
          <p:nvPr/>
        </p:nvCxnSpPr>
        <p:spPr>
          <a:xfrm>
            <a:off x="3347864" y="3577583"/>
            <a:ext cx="0" cy="95151"/>
          </a:xfrm>
          <a:prstGeom prst="line">
            <a:avLst/>
          </a:prstGeom>
          <a:ln w="19050">
            <a:solidFill>
              <a:srgbClr val="330B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Düz Bağlayıcı 28"/>
          <p:cNvCxnSpPr/>
          <p:nvPr/>
        </p:nvCxnSpPr>
        <p:spPr>
          <a:xfrm>
            <a:off x="4993084" y="3559165"/>
            <a:ext cx="0" cy="95151"/>
          </a:xfrm>
          <a:prstGeom prst="line">
            <a:avLst/>
          </a:prstGeom>
          <a:ln w="19050">
            <a:solidFill>
              <a:srgbClr val="330B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Düz Bağlayıcı 29"/>
          <p:cNvCxnSpPr/>
          <p:nvPr/>
        </p:nvCxnSpPr>
        <p:spPr>
          <a:xfrm flipV="1">
            <a:off x="3347864" y="3654316"/>
            <a:ext cx="1645220" cy="8150"/>
          </a:xfrm>
          <a:prstGeom prst="line">
            <a:avLst/>
          </a:prstGeom>
          <a:ln w="19050">
            <a:solidFill>
              <a:srgbClr val="330B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Düz Bağlayıcı 33"/>
          <p:cNvCxnSpPr/>
          <p:nvPr/>
        </p:nvCxnSpPr>
        <p:spPr>
          <a:xfrm>
            <a:off x="5141398" y="3563242"/>
            <a:ext cx="0" cy="9515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Düz Bağlayıcı 34"/>
          <p:cNvCxnSpPr/>
          <p:nvPr/>
        </p:nvCxnSpPr>
        <p:spPr>
          <a:xfrm>
            <a:off x="7308304" y="3543123"/>
            <a:ext cx="0" cy="9515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Düz Bağlayıcı 35"/>
          <p:cNvCxnSpPr/>
          <p:nvPr/>
        </p:nvCxnSpPr>
        <p:spPr>
          <a:xfrm flipV="1">
            <a:off x="5141398" y="3638274"/>
            <a:ext cx="2166906" cy="985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Dikdörtgen 37"/>
              <p:cNvSpPr/>
              <p:nvPr/>
            </p:nvSpPr>
            <p:spPr>
              <a:xfrm>
                <a:off x="4003140" y="3610817"/>
                <a:ext cx="4224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0" i="1" smtClean="0">
                              <a:solidFill>
                                <a:srgbClr val="330BC5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solidFill>
                                <a:srgbClr val="330BC5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tr-TR" b="0" i="1" smtClean="0">
                              <a:solidFill>
                                <a:srgbClr val="330BC5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Dikdörtgen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140" y="3610817"/>
                <a:ext cx="422488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Dikdörtgen 38"/>
              <p:cNvSpPr/>
              <p:nvPr/>
            </p:nvSpPr>
            <p:spPr>
              <a:xfrm>
                <a:off x="6042910" y="3610817"/>
                <a:ext cx="4491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tr-TR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Dikdörtgen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2910" y="3610817"/>
                <a:ext cx="449162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Metin kutusu 39"/>
              <p:cNvSpPr txBox="1"/>
              <p:nvPr/>
            </p:nvSpPr>
            <p:spPr>
              <a:xfrm>
                <a:off x="2698473" y="3933056"/>
                <a:ext cx="2363404" cy="4015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/>
                            </a:rPr>
                            <m:t>𝛬</m:t>
                          </m:r>
                        </m:e>
                        <m:sub>
                          <m:r>
                            <a:rPr lang="tr-TR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tr-TR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tr-TR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tr-TR" i="1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p>
                          <m:r>
                            <a:rPr lang="tr-TR" i="1">
                              <a:latin typeface="Cambria Math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tr-T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b="1" i="1">
                              <a:latin typeface="Cambria Math"/>
                            </a:rPr>
                            <m:t>𝑰</m:t>
                          </m:r>
                        </m:e>
                        <m:sub>
                          <m:r>
                            <a:rPr lang="tr-TR" b="0" i="1" smtClean="0">
                              <a:latin typeface="Cambria Math"/>
                            </a:rPr>
                            <m:t>(</m:t>
                          </m:r>
                          <m:r>
                            <a:rPr lang="tr-TR" i="1">
                              <a:latin typeface="Cambria Math"/>
                            </a:rPr>
                            <m:t>𝑀</m:t>
                          </m:r>
                          <m:r>
                            <a:rPr lang="tr-TR" b="0" i="1" smtClean="0">
                              <a:latin typeface="Cambria Math"/>
                            </a:rPr>
                            <m:t>−</m:t>
                          </m:r>
                          <m:r>
                            <a:rPr lang="tr-TR" b="0" i="1" smtClean="0">
                              <a:latin typeface="Cambria Math"/>
                            </a:rPr>
                            <m:t>𝐾</m:t>
                          </m:r>
                          <m:r>
                            <a:rPr lang="tr-TR" b="0" i="1" smtClean="0">
                              <a:latin typeface="Cambria Math"/>
                            </a:rPr>
                            <m:t>)</m:t>
                          </m:r>
                          <m:r>
                            <a:rPr lang="tr-TR" i="1">
                              <a:latin typeface="Cambria Math"/>
                            </a:rPr>
                            <m:t>𝑥</m:t>
                          </m:r>
                          <m:r>
                            <a:rPr lang="tr-TR" b="0" i="1" smtClean="0">
                              <a:latin typeface="Cambria Math"/>
                            </a:rPr>
                            <m:t>(</m:t>
                          </m:r>
                          <m:r>
                            <a:rPr lang="tr-TR" i="1">
                              <a:latin typeface="Cambria Math"/>
                            </a:rPr>
                            <m:t>𝑀</m:t>
                          </m:r>
                          <m:r>
                            <a:rPr lang="tr-TR" b="0" i="1" smtClean="0">
                              <a:latin typeface="Cambria Math"/>
                            </a:rPr>
                            <m:t>−</m:t>
                          </m:r>
                          <m:r>
                            <a:rPr lang="tr-TR" b="0" i="1" smtClean="0">
                              <a:latin typeface="Cambria Math"/>
                            </a:rPr>
                            <m:t>𝐾</m:t>
                          </m:r>
                          <m:r>
                            <a:rPr lang="tr-TR" b="0" i="1" smtClean="0">
                              <a:latin typeface="Cambria Math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Metin kutusu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473" y="3933056"/>
                <a:ext cx="2363404" cy="401520"/>
              </a:xfrm>
              <a:prstGeom prst="rect">
                <a:avLst/>
              </a:prstGeom>
              <a:blipFill rotWithShape="1"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Metin kutusu 40"/>
              <p:cNvSpPr txBox="1"/>
              <p:nvPr/>
            </p:nvSpPr>
            <p:spPr>
              <a:xfrm>
                <a:off x="2698473" y="4437112"/>
                <a:ext cx="3408690" cy="396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tr-TR" b="0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tr-TR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tr-TR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tr-TR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tr-TR" i="1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p>
                          <m:r>
                            <a:rPr lang="tr-TR" i="1">
                              <a:latin typeface="Cambria Math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tr-TR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tr-TR" b="0" i="1" smtClean="0">
                          <a:latin typeface="Cambria Math"/>
                        </a:rPr>
                        <m:t>=</m:t>
                      </m:r>
                      <m:r>
                        <a:rPr lang="tr-TR" i="1">
                          <a:latin typeface="Cambria Math"/>
                        </a:rPr>
                        <m:t>𝐴</m:t>
                      </m:r>
                      <m:sSub>
                        <m:sSubPr>
                          <m:ctrlPr>
                            <a:rPr lang="tr-T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tr-TR" i="1">
                              <a:latin typeface="Cambria Math"/>
                            </a:rPr>
                            <m:t>𝑠</m:t>
                          </m:r>
                        </m:sub>
                      </m:sSub>
                      <m:sSup>
                        <m:sSupPr>
                          <m:ctrlPr>
                            <a:rPr lang="tr-TR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tr-TR" i="1"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tr-TR" i="1">
                              <a:latin typeface="Cambria Math"/>
                            </a:rPr>
                            <m:t>𝐻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tr-TR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tr-TR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tr-TR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tr-TR" i="1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p>
                          <m:r>
                            <a:rPr lang="tr-TR" i="1">
                              <a:latin typeface="Cambria Math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tr-TR" i="1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Metin kutusu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473" y="4437112"/>
                <a:ext cx="3408690" cy="396904"/>
              </a:xfrm>
              <a:prstGeom prst="rect">
                <a:avLst/>
              </a:prstGeom>
              <a:blipFill rotWithShape="1">
                <a:blip r:embed="rId10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Metin kutusu 41"/>
              <p:cNvSpPr txBox="1"/>
              <p:nvPr/>
            </p:nvSpPr>
            <p:spPr>
              <a:xfrm>
                <a:off x="2697648" y="4915494"/>
                <a:ext cx="28677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tr-TR" i="1" smtClean="0">
                          <a:latin typeface="Cambria Math"/>
                        </a:rPr>
                        <m:t>𝐴</m:t>
                      </m:r>
                      <m:sSub>
                        <m:sSubPr>
                          <m:ctrlPr>
                            <a:rPr lang="tr-T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tr-TR" i="1">
                              <a:latin typeface="Cambria Math"/>
                            </a:rPr>
                            <m:t>𝑠</m:t>
                          </m:r>
                        </m:sub>
                      </m:sSub>
                      <m:sSup>
                        <m:sSupPr>
                          <m:ctrlPr>
                            <a:rPr lang="tr-TR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tr-TR" i="1"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tr-TR" i="1">
                              <a:latin typeface="Cambria Math"/>
                            </a:rPr>
                            <m:t>𝐻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tr-TR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tr-TR" i="1" smtClean="0">
                          <a:latin typeface="Cambria Math"/>
                        </a:rPr>
                        <m:t>=</m:t>
                      </m:r>
                      <m:r>
                        <a:rPr lang="tr-TR" b="1" i="1" smtClean="0">
                          <a:latin typeface="Cambria Math"/>
                        </a:rPr>
                        <m:t>𝟎</m:t>
                      </m:r>
                      <m:r>
                        <a:rPr lang="tr-TR" b="1" i="1" smtClean="0">
                          <a:latin typeface="Cambria Math"/>
                        </a:rPr>
                        <m:t> →</m:t>
                      </m:r>
                      <m:sSup>
                        <m:sSupPr>
                          <m:ctrlPr>
                            <a:rPr lang="tr-TR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tr-TR" i="1"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tr-TR" i="1">
                              <a:latin typeface="Cambria Math"/>
                            </a:rPr>
                            <m:t>𝐻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tr-TR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tr-TR" i="1">
                          <a:latin typeface="Cambria Math"/>
                        </a:rPr>
                        <m:t>=</m:t>
                      </m:r>
                      <m:r>
                        <a:rPr lang="tr-TR" b="1" i="1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2" name="Metin kutusu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648" y="4915494"/>
                <a:ext cx="2867708" cy="36933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Metin kutusu 42"/>
              <p:cNvSpPr txBox="1"/>
              <p:nvPr/>
            </p:nvSpPr>
            <p:spPr>
              <a:xfrm>
                <a:off x="2698474" y="5317170"/>
                <a:ext cx="3160801" cy="5579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400" b="0" i="1" smtClean="0">
                          <a:latin typeface="Cambria Math"/>
                        </a:rPr>
                        <m:t>→</m:t>
                      </m:r>
                      <m:sSub>
                        <m:sSubPr>
                          <m:ctrlPr>
                            <a:rPr lang="tr-TR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sz="1400" i="1">
                              <a:latin typeface="Cambria Math"/>
                            </a:rPr>
                            <m:t>𝑆𝑝𝑒𝑐𝑡𝑟𝑢𝑚</m:t>
                          </m:r>
                        </m:e>
                        <m:sub>
                          <m:r>
                            <a:rPr lang="tr-TR" sz="1400" b="0" i="1" smtClean="0">
                              <a:latin typeface="Cambria Math"/>
                            </a:rPr>
                            <m:t>𝑀𝑈𝑆𝐼𝐶</m:t>
                          </m:r>
                        </m:sub>
                      </m:sSub>
                      <m:r>
                        <a:rPr lang="tr-TR" sz="1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tr-TR" sz="1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tr-TR" sz="14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tr-TR" sz="1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tr-TR" sz="1400" i="1">
                                  <a:latin typeface="Cambria Math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tr-TR" sz="1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tr-TR" sz="1400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p>
                              <m:r>
                                <a:rPr lang="tr-TR" sz="1400" b="0" i="1" smtClean="0">
                                  <a:latin typeface="Cambria Math"/>
                                </a:rPr>
                                <m:t>𝐻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6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tr-TR" sz="16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tr-TR" sz="16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tr-TR" sz="160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tr-TR" sz="1600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tr-TR" sz="1600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tr-TR" sz="1600" b="0" i="1" smtClean="0">
                                  <a:latin typeface="Cambria Math"/>
                                </a:rPr>
                                <m:t>𝐻</m:t>
                              </m:r>
                            </m:sup>
                          </m:sSubSup>
                          <m:r>
                            <a:rPr lang="tr-TR" sz="1400" b="0" i="1" smtClean="0">
                              <a:latin typeface="Cambria Math"/>
                            </a:rPr>
                            <m:t>𝑎</m:t>
                          </m:r>
                          <m:r>
                            <a:rPr lang="tr-TR" sz="1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tr-TR" sz="1400" b="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tr-TR" sz="1400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3" name="Metin kutusu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474" y="5317170"/>
                <a:ext cx="3160801" cy="557910"/>
              </a:xfrm>
              <a:prstGeom prst="rect">
                <a:avLst/>
              </a:prstGeom>
              <a:blipFill rotWithShape="1">
                <a:blip r:embed="rId12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Metin kutusu 43"/>
              <p:cNvSpPr txBox="1"/>
              <p:nvPr/>
            </p:nvSpPr>
            <p:spPr>
              <a:xfrm>
                <a:off x="5580112" y="2723725"/>
                <a:ext cx="2539990" cy="5964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600" b="0" i="1" smtClean="0">
                          <a:latin typeface="Cambria Math"/>
                        </a:rPr>
                        <m:t>→</m:t>
                      </m:r>
                      <m:sSub>
                        <m:sSubPr>
                          <m:ctrlPr>
                            <a:rPr lang="en-US" sz="160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tr-TR" sz="1600" b="0" i="1" smtClean="0">
                                  <a:latin typeface="Cambria Math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tr-TR" sz="1600" b="0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tr-TR" sz="16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tr-TR" sz="16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tr-TR" sz="16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tr-TR" sz="1600" b="0" i="1" smtClean="0">
                              <a:latin typeface="Cambria Math"/>
                            </a:rPr>
                            <m:t>𝐿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tr-TR" sz="16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tr-TR" sz="16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tr-TR" sz="1600" b="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tr-TR" sz="1600" b="0" i="1" smtClean="0">
                              <a:latin typeface="Cambria Math"/>
                            </a:rPr>
                            <m:t>𝐿</m:t>
                          </m:r>
                          <m:r>
                            <a:rPr lang="tr-TR" sz="1600" b="0" i="1" smtClean="0">
                              <a:latin typeface="Cambria Math"/>
                            </a:rPr>
                            <m:t>−1</m:t>
                          </m:r>
                        </m:sup>
                        <m:e>
                          <m:r>
                            <a:rPr lang="tr-TR" sz="1600" b="0" i="1" smtClean="0">
                              <a:latin typeface="Cambria Math"/>
                            </a:rPr>
                            <m:t>𝑦</m:t>
                          </m:r>
                          <m:d>
                            <m:dPr>
                              <m:ctrlPr>
                                <a:rPr lang="tr-TR" sz="16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tr-TR" sz="16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tr-TR" sz="16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tr-TR" sz="1600" b="0" i="1" smtClean="0">
                                  <a:latin typeface="Cambria Math"/>
                                </a:rPr>
                                <m:t>𝑦</m:t>
                              </m:r>
                              <m:r>
                                <a:rPr lang="tr-TR" sz="16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tr-TR" sz="1600" b="0" i="1" smtClean="0">
                                  <a:latin typeface="Cambria Math"/>
                                </a:rPr>
                                <m:t>𝑡</m:t>
                              </m:r>
                              <m:r>
                                <a:rPr lang="tr-TR" sz="1600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tr-TR" sz="1600" b="0" i="1" smtClean="0">
                                  <a:latin typeface="Cambria Math"/>
                                </a:rPr>
                                <m:t>𝐻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Metin kutusu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2723725"/>
                <a:ext cx="2539990" cy="596445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Dikdörtgen 44"/>
              <p:cNvSpPr/>
              <p:nvPr/>
            </p:nvSpPr>
            <p:spPr>
              <a:xfrm>
                <a:off x="5637634" y="4127594"/>
                <a:ext cx="3173048" cy="5352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tr-TR" sz="1400" b="0" i="1" smtClean="0">
                          <a:latin typeface="Cambria Math"/>
                        </a:rPr>
                        <m:t>→</m:t>
                      </m:r>
                      <m:r>
                        <a:rPr lang="tr-TR" sz="1400" b="0" i="1" smtClean="0">
                          <a:latin typeface="Cambria Math"/>
                        </a:rPr>
                        <m:t>𝑓𝑖𝑛𝑑</m:t>
                      </m:r>
                      <m:r>
                        <a:rPr lang="tr-TR" sz="1400" b="0" i="1" smtClean="0">
                          <a:latin typeface="Cambria Math"/>
                        </a:rPr>
                        <m:t> </m:t>
                      </m:r>
                      <m:r>
                        <a:rPr lang="tr-TR" sz="1400" b="0" i="1" smtClean="0">
                          <a:latin typeface="Cambria Math"/>
                        </a:rPr>
                        <m:t>𝑝𝑒𝑎𝑘𝑠</m:t>
                      </m:r>
                      <m:r>
                        <a:rPr lang="tr-TR" sz="1400" b="0" i="1" smtClean="0">
                          <a:latin typeface="Cambria Math"/>
                        </a:rPr>
                        <m:t> </m:t>
                      </m:r>
                      <m:r>
                        <a:rPr lang="tr-TR" sz="1400" b="0" i="1" smtClean="0">
                          <a:latin typeface="Cambria Math"/>
                        </a:rPr>
                        <m:t>𝑜𝑓</m:t>
                      </m:r>
                      <m:r>
                        <a:rPr lang="tr-TR" sz="1400" b="0" i="1" smtClean="0">
                          <a:latin typeface="Cambria Math"/>
                        </a:rPr>
                        <m:t> </m:t>
                      </m:r>
                      <m:r>
                        <a:rPr lang="tr-TR" sz="1400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tr-TR" sz="1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tr-TR" sz="1400" b="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  <m:r>
                        <a:rPr lang="tr-TR" sz="1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tr-TR" sz="1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tr-TR" sz="14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tr-TR" sz="1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tr-TR" sz="1400" i="1">
                                  <a:latin typeface="Cambria Math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tr-TR" sz="1400" i="1">
                                  <a:latin typeface="Cambria Math"/>
                                </a:rPr>
                                <m:t>𝐻</m:t>
                              </m:r>
                            </m:sup>
                          </m:sSup>
                          <m:d>
                            <m:dPr>
                              <m:ctrlPr>
                                <a:rPr lang="tr-TR" sz="1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tr-TR" sz="14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d>
                          <m:r>
                            <a:rPr lang="tr-TR" sz="1400" b="0" i="1" smtClean="0">
                              <a:latin typeface="Cambria Math"/>
                            </a:rPr>
                            <m:t>𝐺</m:t>
                          </m:r>
                          <m:r>
                            <a:rPr lang="tr-TR" sz="1400" i="1">
                              <a:latin typeface="Cambria Math"/>
                            </a:rPr>
                            <m:t>𝑎</m:t>
                          </m:r>
                          <m:r>
                            <a:rPr lang="tr-TR" sz="1400" i="1">
                              <a:latin typeface="Cambria Math"/>
                            </a:rPr>
                            <m:t>(</m:t>
                          </m:r>
                          <m:r>
                            <a:rPr lang="tr-TR" sz="1400" i="1"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tr-TR" sz="1400" i="1">
                              <a:latin typeface="Cambria Math"/>
                            </a:rPr>
                            <m:t>)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Dikdörtgen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634" y="4127594"/>
                <a:ext cx="3173048" cy="535275"/>
              </a:xfrm>
              <a:prstGeom prst="rect">
                <a:avLst/>
              </a:prstGeom>
              <a:blipFill rotWithShape="1">
                <a:blip r:embed="rId1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Metin kutusu 45"/>
          <p:cNvSpPr txBox="1"/>
          <p:nvPr/>
        </p:nvSpPr>
        <p:spPr>
          <a:xfrm>
            <a:off x="5682359" y="2186372"/>
            <a:ext cx="1643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 Rounded MT Bold" panose="020F0704030504030204" pitchFamily="34" charset="0"/>
              </a:rPr>
              <a:t>The Algorithm: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Metin kutusu 46"/>
              <p:cNvSpPr txBox="1"/>
              <p:nvPr/>
            </p:nvSpPr>
            <p:spPr>
              <a:xfrm>
                <a:off x="5637635" y="3356992"/>
                <a:ext cx="1487138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tr-TR" sz="1600" b="0" i="1" smtClean="0">
                          <a:latin typeface="Cambria Math"/>
                        </a:rPr>
                        <m:t>→</m:t>
                      </m:r>
                      <m:sSub>
                        <m:sSubPr>
                          <m:ctrlPr>
                            <a:rPr lang="en-US" sz="16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tr-TR" sz="1600" i="1">
                                  <a:latin typeface="Cambria Math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tr-TR" sz="1600" i="1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tr-TR" sz="1600" b="0" i="1" smtClean="0">
                          <a:latin typeface="Cambria Math"/>
                        </a:rPr>
                        <m:t>=</m:t>
                      </m:r>
                      <m:r>
                        <a:rPr lang="tr-TR" sz="1600" b="0" i="1" smtClean="0">
                          <a:latin typeface="Cambria Math"/>
                        </a:rPr>
                        <m:t>𝑉</m:t>
                      </m:r>
                      <m:r>
                        <a:rPr lang="el-GR" sz="1600" i="1">
                          <a:latin typeface="Cambria Math"/>
                        </a:rPr>
                        <m:t>𝛬</m:t>
                      </m:r>
                      <m:sSup>
                        <m:sSupPr>
                          <m:ctrlPr>
                            <a:rPr lang="tr-TR" sz="16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tr-TR" sz="1600" b="0" i="1" smtClean="0">
                              <a:latin typeface="Cambria Math"/>
                            </a:rPr>
                            <m:t>𝑉</m:t>
                          </m:r>
                        </m:e>
                        <m:sup>
                          <m:r>
                            <a:rPr lang="tr-TR" sz="1600" b="0" i="1" smtClean="0">
                              <a:latin typeface="Cambria Math"/>
                            </a:rPr>
                            <m:t>𝐻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Metin kutusu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635" y="3356992"/>
                <a:ext cx="1487138" cy="370294"/>
              </a:xfrm>
              <a:prstGeom prst="rect">
                <a:avLst/>
              </a:prstGeom>
              <a:blipFill rotWithShape="1">
                <a:blip r:embed="rId1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Metin kutusu 47"/>
              <p:cNvSpPr txBox="1"/>
              <p:nvPr/>
            </p:nvSpPr>
            <p:spPr>
              <a:xfrm>
                <a:off x="5637635" y="3789040"/>
                <a:ext cx="13198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tr-TR" sz="1600" b="0" i="1" smtClean="0">
                          <a:latin typeface="Cambria Math"/>
                        </a:rPr>
                        <m:t>→</m:t>
                      </m:r>
                      <m:r>
                        <a:rPr lang="tr-TR" sz="1600" b="0" i="1" smtClean="0">
                          <a:latin typeface="Cambria Math"/>
                        </a:rPr>
                        <m:t>𝐺</m:t>
                      </m:r>
                      <m:r>
                        <a:rPr lang="tr-TR" sz="16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sz="16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tr-TR" sz="16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sSubSup>
                        <m:sSubSupPr>
                          <m:ctrlPr>
                            <a:rPr lang="tr-TR" sz="16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tr-TR" sz="16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tr-TR" sz="1600" i="1">
                              <a:latin typeface="Cambria Math"/>
                            </a:rPr>
                            <m:t>𝑛</m:t>
                          </m:r>
                        </m:sub>
                        <m:sup>
                          <m:r>
                            <a:rPr lang="tr-TR" sz="1600" i="1">
                              <a:latin typeface="Cambria Math"/>
                            </a:rPr>
                            <m:t>𝐻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Metin kutusu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635" y="3789040"/>
                <a:ext cx="1319848" cy="338554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523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38" grpId="0"/>
      <p:bldP spid="38" grpId="1"/>
      <p:bldP spid="39" grpId="0"/>
      <p:bldP spid="39" grpId="1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5" grpId="0"/>
      <p:bldP spid="46" grpId="0"/>
      <p:bldP spid="47" grpId="0"/>
      <p:bldP spid="48" grpId="0"/>
    </p:bldLst>
  </p:timing>
</p:sld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3717</TotalTime>
  <Words>2072</Words>
  <Application>Microsoft Office PowerPoint</Application>
  <PresentationFormat>Ekran Gösterisi (4:3)</PresentationFormat>
  <Paragraphs>400</Paragraphs>
  <Slides>25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25</vt:i4>
      </vt:variant>
    </vt:vector>
  </HeadingPairs>
  <TitlesOfParts>
    <vt:vector size="26" baseType="lpstr">
      <vt:lpstr>Ofis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Alp</dc:creator>
  <cp:lastModifiedBy>Alp</cp:lastModifiedBy>
  <cp:revision>210</cp:revision>
  <dcterms:created xsi:type="dcterms:W3CDTF">2023-10-12T12:13:16Z</dcterms:created>
  <dcterms:modified xsi:type="dcterms:W3CDTF">2025-12-18T20:07:54Z</dcterms:modified>
</cp:coreProperties>
</file>